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vsd" ContentType="application/vnd.visio"/>
  <Default Extension="docx" ContentType="application/vnd.openxmlformats-officedocument.wordprocessingml.document"/>
  <Default Extension="bin" ContentType="application/vnd.openxmlformats-officedocument.oleObject"/>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5689" r:id="rId2"/>
  </p:sldMasterIdLst>
  <p:notesMasterIdLst>
    <p:notesMasterId r:id="rId49"/>
  </p:notesMasterIdLst>
  <p:handoutMasterIdLst>
    <p:handoutMasterId r:id="rId50"/>
  </p:handoutMasterIdLst>
  <p:sldIdLst>
    <p:sldId id="752" r:id="rId3"/>
    <p:sldId id="797" r:id="rId4"/>
    <p:sldId id="799" r:id="rId5"/>
    <p:sldId id="800" r:id="rId6"/>
    <p:sldId id="798" r:id="rId7"/>
    <p:sldId id="802" r:id="rId8"/>
    <p:sldId id="808" r:id="rId9"/>
    <p:sldId id="809" r:id="rId10"/>
    <p:sldId id="827" r:id="rId11"/>
    <p:sldId id="828" r:id="rId12"/>
    <p:sldId id="829" r:id="rId13"/>
    <p:sldId id="830" r:id="rId14"/>
    <p:sldId id="831" r:id="rId15"/>
    <p:sldId id="810" r:id="rId16"/>
    <p:sldId id="818" r:id="rId17"/>
    <p:sldId id="801" r:id="rId18"/>
    <p:sldId id="819" r:id="rId19"/>
    <p:sldId id="838" r:id="rId20"/>
    <p:sldId id="839" r:id="rId21"/>
    <p:sldId id="840" r:id="rId22"/>
    <p:sldId id="841" r:id="rId23"/>
    <p:sldId id="804" r:id="rId24"/>
    <p:sldId id="812" r:id="rId25"/>
    <p:sldId id="834" r:id="rId26"/>
    <p:sldId id="835" r:id="rId27"/>
    <p:sldId id="836" r:id="rId28"/>
    <p:sldId id="837" r:id="rId29"/>
    <p:sldId id="842" r:id="rId30"/>
    <p:sldId id="843" r:id="rId31"/>
    <p:sldId id="845" r:id="rId32"/>
    <p:sldId id="846" r:id="rId33"/>
    <p:sldId id="847" r:id="rId34"/>
    <p:sldId id="844" r:id="rId35"/>
    <p:sldId id="848" r:id="rId36"/>
    <p:sldId id="849" r:id="rId37"/>
    <p:sldId id="850" r:id="rId38"/>
    <p:sldId id="811" r:id="rId39"/>
    <p:sldId id="814" r:id="rId40"/>
    <p:sldId id="833" r:id="rId41"/>
    <p:sldId id="851" r:id="rId42"/>
    <p:sldId id="853" r:id="rId43"/>
    <p:sldId id="854" r:id="rId44"/>
    <p:sldId id="832" r:id="rId45"/>
    <p:sldId id="824" r:id="rId46"/>
    <p:sldId id="855" r:id="rId47"/>
    <p:sldId id="816" r:id="rId48"/>
  </p:sldIdLst>
  <p:sldSz cx="9144000" cy="6858000" type="screen4x3"/>
  <p:notesSz cx="6881813" cy="10015538"/>
  <p:defaultTextStyle>
    <a:defPPr>
      <a:defRPr lang="de-DE"/>
    </a:defPPr>
    <a:lvl1pPr algn="l"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55"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ang Egon (lang)" initials="LE(" lastIdx="6" clrIdx="0"/>
  <p:cmAuthor id="1" name="Bernhard Tellenbach" initials="BT" lastIdx="10"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004C"/>
    <a:srgbClr val="FFFF00"/>
    <a:srgbClr val="0064A6"/>
    <a:srgbClr val="0064A8"/>
    <a:srgbClr val="940029"/>
    <a:srgbClr val="8C8C8C"/>
    <a:srgbClr val="A38F52"/>
    <a:srgbClr val="76683B"/>
    <a:srgbClr val="CC99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73" autoAdjust="0"/>
    <p:restoredTop sz="75899" autoAdjust="0"/>
  </p:normalViewPr>
  <p:slideViewPr>
    <p:cSldViewPr>
      <p:cViewPr varScale="1">
        <p:scale>
          <a:sx n="98" d="100"/>
          <a:sy n="98" d="100"/>
        </p:scale>
        <p:origin x="2344"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notesViewPr>
    <p:cSldViewPr>
      <p:cViewPr varScale="1">
        <p:scale>
          <a:sx n="90" d="100"/>
          <a:sy n="90" d="100"/>
        </p:scale>
        <p:origin x="-3762" y="-102"/>
      </p:cViewPr>
      <p:guideLst>
        <p:guide orient="horz" pos="3155"/>
        <p:guide pos="216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handoutMaster" Target="handoutMasters/handoutMaster1.xml"/><Relationship Id="rId51" Type="http://schemas.openxmlformats.org/officeDocument/2006/relationships/commentAuthors" Target="commentAuthors.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notesMaster" Target="notesMasters/notesMaster1.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3.emf"/><Relationship Id="rId1" Type="http://schemas.openxmlformats.org/officeDocument/2006/relationships/image" Target="../media/image30.emf"/><Relationship Id="rId2" Type="http://schemas.openxmlformats.org/officeDocument/2006/relationships/image" Target="../media/image3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8.emf"/><Relationship Id="rId2" Type="http://schemas.openxmlformats.org/officeDocument/2006/relationships/image" Target="../media/image4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0"/>
            <a:ext cx="2982655" cy="500140"/>
          </a:xfrm>
          <a:prstGeom prst="rect">
            <a:avLst/>
          </a:prstGeom>
        </p:spPr>
        <p:txBody>
          <a:bodyPr vert="horz" lIns="92621" tIns="46308" rIns="92621" bIns="46308" rtlCol="0"/>
          <a:lstStyle>
            <a:lvl1pPr algn="l">
              <a:defRPr sz="1200">
                <a:latin typeface="Arial" pitchFamily="34" charset="0"/>
                <a:ea typeface="+mn-ea"/>
                <a:cs typeface="+mn-cs"/>
              </a:defRPr>
            </a:lvl1pPr>
          </a:lstStyle>
          <a:p>
            <a:pPr>
              <a:defRPr/>
            </a:pPr>
            <a:endParaRPr lang="de-DE"/>
          </a:p>
        </p:txBody>
      </p:sp>
      <p:sp>
        <p:nvSpPr>
          <p:cNvPr id="3" name="Datumsplatzhalter 2"/>
          <p:cNvSpPr>
            <a:spLocks noGrp="1"/>
          </p:cNvSpPr>
          <p:nvPr>
            <p:ph type="dt" sz="quarter" idx="1"/>
          </p:nvPr>
        </p:nvSpPr>
        <p:spPr>
          <a:xfrm>
            <a:off x="3897551" y="0"/>
            <a:ext cx="2982655" cy="500140"/>
          </a:xfrm>
          <a:prstGeom prst="rect">
            <a:avLst/>
          </a:prstGeom>
        </p:spPr>
        <p:txBody>
          <a:bodyPr vert="horz" wrap="square" lIns="92621" tIns="46308" rIns="92621" bIns="46308" numCol="1" anchor="t" anchorCtr="0" compatLnSpc="1">
            <a:prstTxWarp prst="textNoShape">
              <a:avLst/>
            </a:prstTxWarp>
          </a:bodyPr>
          <a:lstStyle>
            <a:lvl1pPr algn="r">
              <a:defRPr sz="1200">
                <a:latin typeface="Arial" pitchFamily="34" charset="0"/>
              </a:defRPr>
            </a:lvl1pPr>
          </a:lstStyle>
          <a:p>
            <a:pPr>
              <a:defRPr/>
            </a:pPr>
            <a:fld id="{7107F821-5C10-4F4B-9708-9E0D2ACDE9DB}" type="datetimeFigureOut">
              <a:rPr lang="de-DE"/>
              <a:pPr>
                <a:defRPr/>
              </a:pPr>
              <a:t>09.01.17</a:t>
            </a:fld>
            <a:endParaRPr lang="en-GB"/>
          </a:p>
        </p:txBody>
      </p:sp>
      <p:sp>
        <p:nvSpPr>
          <p:cNvPr id="4" name="Fußzeilenplatzhalter 3"/>
          <p:cNvSpPr>
            <a:spLocks noGrp="1"/>
          </p:cNvSpPr>
          <p:nvPr>
            <p:ph type="ftr" sz="quarter" idx="2"/>
          </p:nvPr>
        </p:nvSpPr>
        <p:spPr>
          <a:xfrm>
            <a:off x="1" y="9513806"/>
            <a:ext cx="2982655" cy="500140"/>
          </a:xfrm>
          <a:prstGeom prst="rect">
            <a:avLst/>
          </a:prstGeom>
        </p:spPr>
        <p:txBody>
          <a:bodyPr vert="horz" lIns="92621" tIns="46308" rIns="92621" bIns="46308" rtlCol="0" anchor="b"/>
          <a:lstStyle>
            <a:lvl1pPr algn="l">
              <a:defRPr sz="1200">
                <a:latin typeface="Arial" pitchFamily="34" charset="0"/>
                <a:ea typeface="+mn-ea"/>
                <a:cs typeface="+mn-cs"/>
              </a:defRPr>
            </a:lvl1pPr>
          </a:lstStyle>
          <a:p>
            <a:pPr>
              <a:defRPr/>
            </a:pPr>
            <a:endParaRPr lang="de-DE"/>
          </a:p>
        </p:txBody>
      </p:sp>
      <p:sp>
        <p:nvSpPr>
          <p:cNvPr id="5" name="Foliennummernplatzhalter 4"/>
          <p:cNvSpPr>
            <a:spLocks noGrp="1"/>
          </p:cNvSpPr>
          <p:nvPr>
            <p:ph type="sldNum" sz="quarter" idx="3"/>
          </p:nvPr>
        </p:nvSpPr>
        <p:spPr>
          <a:xfrm>
            <a:off x="3897551" y="9513806"/>
            <a:ext cx="2982655" cy="500140"/>
          </a:xfrm>
          <a:prstGeom prst="rect">
            <a:avLst/>
          </a:prstGeom>
        </p:spPr>
        <p:txBody>
          <a:bodyPr vert="horz" wrap="square" lIns="92621" tIns="46308" rIns="92621" bIns="46308" numCol="1" anchor="b" anchorCtr="0" compatLnSpc="1">
            <a:prstTxWarp prst="textNoShape">
              <a:avLst/>
            </a:prstTxWarp>
          </a:bodyPr>
          <a:lstStyle>
            <a:lvl1pPr algn="r">
              <a:defRPr sz="1200">
                <a:latin typeface="Arial" pitchFamily="34" charset="0"/>
              </a:defRPr>
            </a:lvl1pPr>
          </a:lstStyle>
          <a:p>
            <a:pPr>
              <a:defRPr/>
            </a:pPr>
            <a:fld id="{F3A3DDE7-8D62-4790-99A0-B1591C12EDF1}" type="slidenum">
              <a:rPr lang="de-DE"/>
              <a:pPr>
                <a:defRPr/>
              </a:pPr>
              <a:t>‹#›</a:t>
            </a:fld>
            <a:endParaRPr lang="en-GB"/>
          </a:p>
        </p:txBody>
      </p:sp>
    </p:spTree>
    <p:extLst>
      <p:ext uri="{BB962C8B-B14F-4D97-AF65-F5344CB8AC3E}">
        <p14:creationId xmlns:p14="http://schemas.microsoft.com/office/powerpoint/2010/main" val="19390874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0"/>
            <a:ext cx="2982655" cy="500140"/>
          </a:xfrm>
          <a:prstGeom prst="rect">
            <a:avLst/>
          </a:prstGeom>
        </p:spPr>
        <p:txBody>
          <a:bodyPr vert="horz" lIns="92621" tIns="46308" rIns="92621" bIns="46308" rtlCol="0"/>
          <a:lstStyle>
            <a:lvl1pPr algn="l">
              <a:defRPr sz="1200">
                <a:latin typeface="Arial" pitchFamily="34" charset="0"/>
                <a:ea typeface="+mn-ea"/>
                <a:cs typeface="+mn-cs"/>
              </a:defRPr>
            </a:lvl1pPr>
          </a:lstStyle>
          <a:p>
            <a:pPr>
              <a:defRPr/>
            </a:pPr>
            <a:endParaRPr lang="de-DE"/>
          </a:p>
        </p:txBody>
      </p:sp>
      <p:sp>
        <p:nvSpPr>
          <p:cNvPr id="3" name="Datumsplatzhalter 2"/>
          <p:cNvSpPr>
            <a:spLocks noGrp="1"/>
          </p:cNvSpPr>
          <p:nvPr>
            <p:ph type="dt" idx="1"/>
          </p:nvPr>
        </p:nvSpPr>
        <p:spPr>
          <a:xfrm>
            <a:off x="3897551" y="0"/>
            <a:ext cx="2982655" cy="500140"/>
          </a:xfrm>
          <a:prstGeom prst="rect">
            <a:avLst/>
          </a:prstGeom>
        </p:spPr>
        <p:txBody>
          <a:bodyPr vert="horz" wrap="square" lIns="92621" tIns="46308" rIns="92621" bIns="46308" numCol="1" anchor="t" anchorCtr="0" compatLnSpc="1">
            <a:prstTxWarp prst="textNoShape">
              <a:avLst/>
            </a:prstTxWarp>
          </a:bodyPr>
          <a:lstStyle>
            <a:lvl1pPr algn="r">
              <a:defRPr sz="1200">
                <a:latin typeface="Arial" pitchFamily="34" charset="0"/>
              </a:defRPr>
            </a:lvl1pPr>
          </a:lstStyle>
          <a:p>
            <a:pPr>
              <a:defRPr/>
            </a:pPr>
            <a:fld id="{9F4DE911-562C-4DE1-BAB8-9851B2984248}" type="datetimeFigureOut">
              <a:rPr lang="de-DE"/>
              <a:pPr>
                <a:defRPr/>
              </a:pPr>
              <a:t>09.01.17</a:t>
            </a:fld>
            <a:endParaRPr lang="en-GB"/>
          </a:p>
        </p:txBody>
      </p:sp>
      <p:sp>
        <p:nvSpPr>
          <p:cNvPr id="4" name="Folienbildplatzhalter 3"/>
          <p:cNvSpPr>
            <a:spLocks noGrp="1" noRot="1" noChangeAspect="1"/>
          </p:cNvSpPr>
          <p:nvPr>
            <p:ph type="sldImg" idx="2"/>
          </p:nvPr>
        </p:nvSpPr>
        <p:spPr>
          <a:xfrm>
            <a:off x="938213" y="752475"/>
            <a:ext cx="5005387" cy="3754438"/>
          </a:xfrm>
          <a:prstGeom prst="rect">
            <a:avLst/>
          </a:prstGeom>
          <a:noFill/>
          <a:ln w="12700">
            <a:solidFill>
              <a:prstClr val="black"/>
            </a:solidFill>
          </a:ln>
        </p:spPr>
        <p:txBody>
          <a:bodyPr vert="horz" lIns="92621" tIns="46308" rIns="92621" bIns="46308" rtlCol="0" anchor="ctr"/>
          <a:lstStyle/>
          <a:p>
            <a:pPr lvl="0"/>
            <a:endParaRPr lang="de-DE" noProof="0"/>
          </a:p>
        </p:txBody>
      </p:sp>
      <p:sp>
        <p:nvSpPr>
          <p:cNvPr id="5" name="Notizenplatzhalter 4"/>
          <p:cNvSpPr>
            <a:spLocks noGrp="1"/>
          </p:cNvSpPr>
          <p:nvPr>
            <p:ph type="body" sz="quarter" idx="3"/>
          </p:nvPr>
        </p:nvSpPr>
        <p:spPr>
          <a:xfrm>
            <a:off x="688182" y="4757700"/>
            <a:ext cx="5505450" cy="4506036"/>
          </a:xfrm>
          <a:prstGeom prst="rect">
            <a:avLst/>
          </a:prstGeom>
        </p:spPr>
        <p:txBody>
          <a:bodyPr vert="horz" wrap="square" lIns="92621" tIns="46308" rIns="92621" bIns="46308" numCol="1" anchor="t" anchorCtr="0" compatLnSpc="1">
            <a:prstTxWarp prst="textNoShape">
              <a:avLst/>
            </a:prstTxWarp>
            <a:normAutofit/>
          </a:body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p>
        </p:txBody>
      </p:sp>
      <p:sp>
        <p:nvSpPr>
          <p:cNvPr id="6" name="Fußzeilenplatzhalter 5"/>
          <p:cNvSpPr>
            <a:spLocks noGrp="1"/>
          </p:cNvSpPr>
          <p:nvPr>
            <p:ph type="ftr" sz="quarter" idx="4"/>
          </p:nvPr>
        </p:nvSpPr>
        <p:spPr>
          <a:xfrm>
            <a:off x="1" y="9513806"/>
            <a:ext cx="2982655" cy="500140"/>
          </a:xfrm>
          <a:prstGeom prst="rect">
            <a:avLst/>
          </a:prstGeom>
        </p:spPr>
        <p:txBody>
          <a:bodyPr vert="horz" lIns="92621" tIns="46308" rIns="92621" bIns="46308" rtlCol="0" anchor="b"/>
          <a:lstStyle>
            <a:lvl1pPr algn="l">
              <a:defRPr sz="1200">
                <a:latin typeface="Arial" pitchFamily="34" charset="0"/>
                <a:ea typeface="+mn-ea"/>
                <a:cs typeface="+mn-cs"/>
              </a:defRPr>
            </a:lvl1pPr>
          </a:lstStyle>
          <a:p>
            <a:pPr>
              <a:defRPr/>
            </a:pPr>
            <a:endParaRPr lang="de-DE"/>
          </a:p>
        </p:txBody>
      </p:sp>
      <p:sp>
        <p:nvSpPr>
          <p:cNvPr id="7" name="Foliennummernplatzhalter 6"/>
          <p:cNvSpPr>
            <a:spLocks noGrp="1"/>
          </p:cNvSpPr>
          <p:nvPr>
            <p:ph type="sldNum" sz="quarter" idx="5"/>
          </p:nvPr>
        </p:nvSpPr>
        <p:spPr>
          <a:xfrm>
            <a:off x="3897551" y="9513806"/>
            <a:ext cx="2982655" cy="500140"/>
          </a:xfrm>
          <a:prstGeom prst="rect">
            <a:avLst/>
          </a:prstGeom>
        </p:spPr>
        <p:txBody>
          <a:bodyPr vert="horz" wrap="square" lIns="92621" tIns="46308" rIns="92621" bIns="46308" numCol="1" anchor="b" anchorCtr="0" compatLnSpc="1">
            <a:prstTxWarp prst="textNoShape">
              <a:avLst/>
            </a:prstTxWarp>
          </a:bodyPr>
          <a:lstStyle>
            <a:lvl1pPr algn="r">
              <a:defRPr sz="1200">
                <a:latin typeface="Arial" pitchFamily="34" charset="0"/>
              </a:defRPr>
            </a:lvl1pPr>
          </a:lstStyle>
          <a:p>
            <a:pPr>
              <a:defRPr/>
            </a:pPr>
            <a:fld id="{E062766C-C1FB-45C6-9799-88FEFF06CC81}" type="slidenum">
              <a:rPr lang="de-DE"/>
              <a:pPr>
                <a:defRPr/>
              </a:pPr>
              <a:t>‹#›</a:t>
            </a:fld>
            <a:endParaRPr lang="en-GB"/>
          </a:p>
        </p:txBody>
      </p:sp>
    </p:spTree>
    <p:extLst>
      <p:ext uri="{BB962C8B-B14F-4D97-AF65-F5344CB8AC3E}">
        <p14:creationId xmlns:p14="http://schemas.microsoft.com/office/powerpoint/2010/main" val="419213050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www.francetvinfo.fr/replay-jt/france-2/13-heures/jt-de-13h-du-jeudi-9-avril-2015_866269.html" TargetMode="External"/><Relationship Id="rId4" Type="http://schemas.openxmlformats.org/officeDocument/2006/relationships/hyperlink" Target="https://twitter.com/pent0thal/status/586280487058022400" TargetMode="External"/><Relationship Id="rId5" Type="http://schemas.openxmlformats.org/officeDocument/2006/relationships/hyperlink" Target="https://twitter.com/pent0thal/status/586284074223984642" TargetMode="External"/><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 Id="rId3" Type="http://schemas.openxmlformats.org/officeDocument/2006/relationships/hyperlink" Target="https://www.malicioussite.dom/"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10"/>
          </p:nvPr>
        </p:nvSpPr>
        <p:spPr/>
        <p:txBody>
          <a:bodyPr/>
          <a:lstStyle/>
          <a:p>
            <a:pPr>
              <a:defRPr/>
            </a:pPr>
            <a:fld id="{E062766C-C1FB-45C6-9799-88FEFF06CC81}" type="slidenum">
              <a:rPr lang="de-DE" smtClean="0"/>
              <a:pPr>
                <a:defRPr/>
              </a:pPr>
              <a:t>1</a:t>
            </a:fld>
            <a:endParaRPr lang="en-GB"/>
          </a:p>
        </p:txBody>
      </p:sp>
    </p:spTree>
    <p:extLst>
      <p:ext uri="{BB962C8B-B14F-4D97-AF65-F5344CB8AC3E}">
        <p14:creationId xmlns:p14="http://schemas.microsoft.com/office/powerpoint/2010/main" val="2962626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b="0" i="0" baseline="0" noProof="0" dirty="0" smtClean="0"/>
              <a:t>Demo 1 (Part 2): Here you can use crackstation.net to break the hash generated with the hash generator website on the previous slide. </a:t>
            </a:r>
          </a:p>
          <a:p>
            <a:endParaRPr lang="en-GB" b="1" i="1" baseline="0" noProof="0" dirty="0" smtClean="0"/>
          </a:p>
          <a:p>
            <a:endParaRPr lang="en-GB" b="1" i="1" baseline="0" noProof="0" dirty="0" smtClean="0"/>
          </a:p>
          <a:p>
            <a:r>
              <a:rPr lang="en-GB" b="1" i="1" baseline="0" noProof="0" dirty="0" smtClean="0"/>
              <a:t>At first glance, it seems that YOU as a user can’t do much to better protect the infrastructure from</a:t>
            </a:r>
          </a:p>
          <a:p>
            <a:pPr marL="171450" indent="-171450">
              <a:buFontTx/>
              <a:buChar char="-"/>
            </a:pPr>
            <a:r>
              <a:rPr lang="en-GB" b="1" i="1" baseline="0" noProof="0" dirty="0" smtClean="0"/>
              <a:t>brute force attacks and from </a:t>
            </a:r>
          </a:p>
          <a:p>
            <a:pPr marL="171450" indent="-171450">
              <a:buFontTx/>
              <a:buChar char="-"/>
            </a:pPr>
            <a:r>
              <a:rPr lang="en-GB" b="1" i="1" baseline="0" noProof="0" dirty="0" smtClean="0"/>
              <a:t>attacks that exploit vulnerabilities in the system or</a:t>
            </a:r>
          </a:p>
          <a:p>
            <a:pPr marL="171450" indent="-171450">
              <a:buFontTx/>
              <a:buChar char="-"/>
            </a:pPr>
            <a:r>
              <a:rPr lang="en-GB" b="1" i="1" baseline="0" noProof="0" dirty="0" smtClean="0"/>
              <a:t>from attacks that circumvent protections</a:t>
            </a:r>
          </a:p>
          <a:p>
            <a:pPr marL="171450" indent="-171450">
              <a:buFontTx/>
              <a:buChar char="-"/>
            </a:pPr>
            <a:endParaRPr lang="en-GB" b="1" i="1" baseline="0" noProof="0" dirty="0" smtClean="0"/>
          </a:p>
          <a:p>
            <a:pPr marL="0" indent="0">
              <a:buFontTx/>
              <a:buNone/>
            </a:pPr>
            <a:r>
              <a:rPr lang="en-GB" b="1" i="1" baseline="0" noProof="0" dirty="0" smtClean="0"/>
              <a:t>But at a second glance, YOU CAN DO something to at least make such attacks more DIFFICULT to the attacker.</a:t>
            </a:r>
          </a:p>
          <a:p>
            <a:pPr marL="0" indent="0">
              <a:buFontTx/>
              <a:buNone/>
            </a:pPr>
            <a:r>
              <a:rPr lang="en-GB" b="1" i="1" baseline="0" noProof="0" dirty="0" smtClean="0"/>
              <a:t>Let’s have a look at the following claim.</a:t>
            </a:r>
          </a:p>
        </p:txBody>
      </p:sp>
      <p:sp>
        <p:nvSpPr>
          <p:cNvPr id="4" name="Foliennummernplatzhalter 3"/>
          <p:cNvSpPr>
            <a:spLocks noGrp="1"/>
          </p:cNvSpPr>
          <p:nvPr>
            <p:ph type="sldNum" sz="quarter" idx="10"/>
          </p:nvPr>
        </p:nvSpPr>
        <p:spPr/>
        <p:txBody>
          <a:bodyPr/>
          <a:lstStyle/>
          <a:p>
            <a:pPr>
              <a:defRPr/>
            </a:pPr>
            <a:fld id="{E062766C-C1FB-45C6-9799-88FEFF06CC81}" type="slidenum">
              <a:rPr lang="de-DE" smtClean="0"/>
              <a:pPr>
                <a:defRPr/>
              </a:pPr>
              <a:t>12</a:t>
            </a:fld>
            <a:endParaRPr lang="en-GB"/>
          </a:p>
        </p:txBody>
      </p:sp>
    </p:spTree>
    <p:extLst>
      <p:ext uri="{BB962C8B-B14F-4D97-AF65-F5344CB8AC3E}">
        <p14:creationId xmlns:p14="http://schemas.microsoft.com/office/powerpoint/2010/main" val="16021929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baseline="0" noProof="0" dirty="0" smtClean="0"/>
              <a:t>Form: </a:t>
            </a:r>
          </a:p>
          <a:p>
            <a:pPr marL="171450" indent="-171450">
              <a:buFontTx/>
              <a:buChar char="-"/>
            </a:pPr>
            <a:r>
              <a:rPr lang="en-GB" baseline="0" noProof="0" dirty="0" smtClean="0"/>
              <a:t>Let the students discuss the question in pairs for two minutes</a:t>
            </a:r>
          </a:p>
          <a:p>
            <a:pPr marL="171450" indent="-171450">
              <a:buFontTx/>
              <a:buChar char="-"/>
            </a:pPr>
            <a:r>
              <a:rPr lang="en-GB" baseline="0" noProof="0" dirty="0" smtClean="0"/>
              <a:t>Collect one or a few answers. </a:t>
            </a:r>
          </a:p>
          <a:p>
            <a:endParaRPr lang="en-GB" baseline="0" noProof="0" dirty="0" smtClean="0"/>
          </a:p>
          <a:p>
            <a:r>
              <a:rPr lang="en-GB" b="0" baseline="0" noProof="0" dirty="0" smtClean="0"/>
              <a:t>If you think the question is too difficult for the participants, you might give the following hint: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GB" b="0" dirty="0" smtClean="0"/>
              <a:t>- Think of what a hacker needs to do in both cases</a:t>
            </a:r>
          </a:p>
          <a:p>
            <a:endParaRPr lang="en-GB" baseline="0" noProof="0" dirty="0" smtClean="0"/>
          </a:p>
          <a:p>
            <a:endParaRPr lang="en-GB" baseline="0" noProof="0" dirty="0" smtClean="0"/>
          </a:p>
          <a:p>
            <a:r>
              <a:rPr lang="en-GB" baseline="0" noProof="0" dirty="0" smtClean="0"/>
              <a:t>Answer: </a:t>
            </a:r>
          </a:p>
          <a:p>
            <a:pPr marL="171450" indent="-171450">
              <a:buFontTx/>
              <a:buChar char="-"/>
            </a:pPr>
            <a:r>
              <a:rPr lang="en-GB" baseline="0" noProof="0" dirty="0" smtClean="0"/>
              <a:t>In both cases, it is required that the hacker guesses the password and guessing a strong password is much more difficult (as per definition of strong password…) than of a simple password.</a:t>
            </a:r>
          </a:p>
          <a:p>
            <a:pPr marL="171450" indent="-171450">
              <a:buFontTx/>
              <a:buChar char="-"/>
            </a:pPr>
            <a:endParaRPr lang="en-GB" baseline="0" noProof="0" dirty="0" smtClean="0"/>
          </a:p>
          <a:p>
            <a:pPr marL="171450" indent="-171450">
              <a:buFontTx/>
              <a:buChar char="-"/>
            </a:pPr>
            <a:endParaRPr lang="en-GB" baseline="0" noProof="0" dirty="0" smtClean="0"/>
          </a:p>
          <a:p>
            <a:pPr marL="0" indent="0">
              <a:buFontTx/>
              <a:buNone/>
            </a:pPr>
            <a:r>
              <a:rPr lang="en-GB" b="1" i="1" baseline="0" noProof="0" dirty="0" smtClean="0"/>
              <a:t>Now that we know we should select strong passwords, lets have a look at the following password.</a:t>
            </a:r>
          </a:p>
        </p:txBody>
      </p:sp>
      <p:sp>
        <p:nvSpPr>
          <p:cNvPr id="4" name="Foliennummernplatzhalter 3"/>
          <p:cNvSpPr>
            <a:spLocks noGrp="1"/>
          </p:cNvSpPr>
          <p:nvPr>
            <p:ph type="sldNum" sz="quarter" idx="10"/>
          </p:nvPr>
        </p:nvSpPr>
        <p:spPr/>
        <p:txBody>
          <a:bodyPr/>
          <a:lstStyle/>
          <a:p>
            <a:pPr>
              <a:defRPr/>
            </a:pPr>
            <a:fld id="{E062766C-C1FB-45C6-9799-88FEFF06CC81}" type="slidenum">
              <a:rPr lang="de-DE" smtClean="0"/>
              <a:pPr>
                <a:defRPr/>
              </a:pPr>
              <a:t>13</a:t>
            </a:fld>
            <a:endParaRPr lang="en-GB"/>
          </a:p>
        </p:txBody>
      </p:sp>
    </p:spTree>
    <p:extLst>
      <p:ext uri="{BB962C8B-B14F-4D97-AF65-F5344CB8AC3E}">
        <p14:creationId xmlns:p14="http://schemas.microsoft.com/office/powerpoint/2010/main" val="16837406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de-CH" dirty="0" err="1" smtClean="0"/>
              <a:t>Discussion</a:t>
            </a:r>
            <a:r>
              <a:rPr lang="de-CH" dirty="0" smtClean="0"/>
              <a:t>: </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de-CH" dirty="0" err="1" smtClean="0"/>
              <a:t>Is</a:t>
            </a:r>
            <a:r>
              <a:rPr lang="de-CH" dirty="0" smtClean="0"/>
              <a:t> </a:t>
            </a:r>
            <a:r>
              <a:rPr lang="de-CH" dirty="0" err="1" smtClean="0"/>
              <a:t>this</a:t>
            </a:r>
            <a:r>
              <a:rPr lang="de-CH" dirty="0" smtClean="0"/>
              <a:t> a strong </a:t>
            </a:r>
            <a:r>
              <a:rPr lang="de-CH" dirty="0" err="1" smtClean="0"/>
              <a:t>password</a:t>
            </a:r>
            <a:r>
              <a:rPr lang="de-CH" dirty="0" smtClean="0"/>
              <a:t>? </a:t>
            </a:r>
          </a:p>
          <a:p>
            <a:pPr marL="628650" marR="0" lvl="1" indent="-171450" algn="l" defTabSz="914400" rtl="0" eaLnBrk="0" fontAlgn="base" latinLnBrk="0" hangingPunct="0">
              <a:lnSpc>
                <a:spcPct val="100000"/>
              </a:lnSpc>
              <a:spcBef>
                <a:spcPct val="30000"/>
              </a:spcBef>
              <a:spcAft>
                <a:spcPct val="0"/>
              </a:spcAft>
              <a:buClrTx/>
              <a:buSzTx/>
              <a:buFontTx/>
              <a:buChar char="-"/>
              <a:tabLst/>
              <a:defRPr/>
            </a:pPr>
            <a:r>
              <a:rPr lang="de-CH" dirty="0" err="1" smtClean="0"/>
              <a:t>If</a:t>
            </a:r>
            <a:r>
              <a:rPr lang="de-CH" dirty="0" smtClean="0"/>
              <a:t> </a:t>
            </a:r>
            <a:r>
              <a:rPr lang="de-CH" dirty="0" err="1" smtClean="0"/>
              <a:t>yes</a:t>
            </a:r>
            <a:r>
              <a:rPr lang="de-CH" dirty="0" smtClean="0"/>
              <a:t>, </a:t>
            </a:r>
            <a:r>
              <a:rPr lang="de-CH" dirty="0" err="1" smtClean="0"/>
              <a:t>why</a:t>
            </a:r>
            <a:r>
              <a:rPr lang="de-CH" dirty="0" smtClean="0"/>
              <a:t> do </a:t>
            </a:r>
            <a:r>
              <a:rPr lang="de-CH" dirty="0" err="1" smtClean="0"/>
              <a:t>you</a:t>
            </a:r>
            <a:r>
              <a:rPr lang="de-CH" dirty="0" smtClean="0"/>
              <a:t> </a:t>
            </a:r>
            <a:r>
              <a:rPr lang="de-CH" dirty="0" err="1" smtClean="0"/>
              <a:t>think</a:t>
            </a:r>
            <a:r>
              <a:rPr lang="de-CH" baseline="0" dirty="0" smtClean="0"/>
              <a:t> </a:t>
            </a:r>
            <a:r>
              <a:rPr lang="de-CH" baseline="0" dirty="0" err="1" smtClean="0"/>
              <a:t>it</a:t>
            </a:r>
            <a:r>
              <a:rPr lang="de-CH" baseline="0" dirty="0" smtClean="0"/>
              <a:t> </a:t>
            </a:r>
            <a:r>
              <a:rPr lang="de-CH" baseline="0" dirty="0" err="1" smtClean="0"/>
              <a:t>is</a:t>
            </a:r>
            <a:r>
              <a:rPr lang="de-CH" baseline="0" dirty="0" smtClean="0"/>
              <a:t> a strong </a:t>
            </a:r>
            <a:r>
              <a:rPr lang="de-CH" baseline="0" dirty="0" err="1" smtClean="0"/>
              <a:t>password</a:t>
            </a:r>
            <a:r>
              <a:rPr lang="de-CH" baseline="0" dirty="0" smtClean="0"/>
              <a:t>?</a:t>
            </a:r>
          </a:p>
          <a:p>
            <a:pPr marL="628650" marR="0" lvl="1" indent="-171450" algn="l" defTabSz="914400" rtl="0" eaLnBrk="0" fontAlgn="base" latinLnBrk="0" hangingPunct="0">
              <a:lnSpc>
                <a:spcPct val="100000"/>
              </a:lnSpc>
              <a:spcBef>
                <a:spcPct val="30000"/>
              </a:spcBef>
              <a:spcAft>
                <a:spcPct val="0"/>
              </a:spcAft>
              <a:buClrTx/>
              <a:buSzTx/>
              <a:buFontTx/>
              <a:buChar char="-"/>
              <a:tabLst/>
              <a:defRPr/>
            </a:pPr>
            <a:r>
              <a:rPr lang="de-CH" baseline="0" dirty="0" err="1" smtClean="0"/>
              <a:t>If</a:t>
            </a:r>
            <a:r>
              <a:rPr lang="de-CH" baseline="0" dirty="0" smtClean="0"/>
              <a:t> </a:t>
            </a:r>
            <a:r>
              <a:rPr lang="de-CH" baseline="0" dirty="0" err="1" smtClean="0"/>
              <a:t>no</a:t>
            </a:r>
            <a:r>
              <a:rPr lang="de-CH" baseline="0" dirty="0" smtClean="0"/>
              <a:t>, </a:t>
            </a:r>
            <a:r>
              <a:rPr lang="de-CH" baseline="0" dirty="0" err="1" smtClean="0"/>
              <a:t>why</a:t>
            </a:r>
            <a:r>
              <a:rPr lang="de-CH" baseline="0" dirty="0" smtClean="0"/>
              <a:t> do </a:t>
            </a:r>
            <a:r>
              <a:rPr lang="de-CH" baseline="0" dirty="0" err="1" smtClean="0"/>
              <a:t>you</a:t>
            </a:r>
            <a:r>
              <a:rPr lang="de-CH" baseline="0" dirty="0" smtClean="0"/>
              <a:t> </a:t>
            </a:r>
            <a:r>
              <a:rPr lang="de-CH" baseline="0" dirty="0" err="1" smtClean="0"/>
              <a:t>think</a:t>
            </a:r>
            <a:r>
              <a:rPr lang="de-CH" baseline="0" dirty="0" smtClean="0"/>
              <a:t> </a:t>
            </a:r>
            <a:r>
              <a:rPr lang="de-CH" baseline="0" dirty="0" err="1" smtClean="0"/>
              <a:t>it</a:t>
            </a:r>
            <a:r>
              <a:rPr lang="de-CH" baseline="0" dirty="0" smtClean="0"/>
              <a:t> </a:t>
            </a:r>
            <a:r>
              <a:rPr lang="de-CH" baseline="0" dirty="0" err="1" smtClean="0"/>
              <a:t>is</a:t>
            </a:r>
            <a:r>
              <a:rPr lang="de-CH" baseline="0" dirty="0" smtClean="0"/>
              <a:t> not a strong </a:t>
            </a:r>
            <a:r>
              <a:rPr lang="de-CH" baseline="0" dirty="0" err="1" smtClean="0"/>
              <a:t>password</a:t>
            </a:r>
            <a:endParaRPr lang="de-CH"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de-CH" dirty="0" smtClean="0"/>
          </a:p>
          <a:p>
            <a:pPr marL="0" indent="0">
              <a:buFontTx/>
              <a:buNone/>
            </a:pPr>
            <a:r>
              <a:rPr lang="de-CH" dirty="0" smtClean="0"/>
              <a:t>DO NOT YET TELL</a:t>
            </a:r>
            <a:r>
              <a:rPr lang="de-CH" baseline="0" dirty="0" smtClean="0"/>
              <a:t> THE ANSWER!</a:t>
            </a:r>
            <a:endParaRPr lang="de-CH" dirty="0" smtClean="0"/>
          </a:p>
          <a:p>
            <a:pPr marL="0" indent="0">
              <a:buFontTx/>
              <a:buNone/>
            </a:pPr>
            <a:endParaRPr lang="de-CH" dirty="0" smtClean="0"/>
          </a:p>
          <a:p>
            <a:pPr marL="0" indent="0">
              <a:buFontTx/>
              <a:buNone/>
            </a:pPr>
            <a:r>
              <a:rPr lang="de-CH" b="1" i="1" dirty="0" smtClean="0"/>
              <a:t>Ok, </a:t>
            </a:r>
            <a:r>
              <a:rPr lang="de-CH" b="1" i="1" dirty="0" err="1" smtClean="0"/>
              <a:t>let’s</a:t>
            </a:r>
            <a:r>
              <a:rPr lang="de-CH" b="1" i="1" dirty="0" smtClean="0"/>
              <a:t> </a:t>
            </a:r>
            <a:r>
              <a:rPr lang="de-CH" b="1" i="1" dirty="0" err="1" smtClean="0"/>
              <a:t>see</a:t>
            </a:r>
            <a:r>
              <a:rPr lang="de-CH" b="1" i="1" dirty="0" smtClean="0"/>
              <a:t>. Bart Simpson</a:t>
            </a:r>
            <a:r>
              <a:rPr lang="de-CH" b="1" i="1" baseline="0" dirty="0" smtClean="0"/>
              <a:t> </a:t>
            </a:r>
            <a:r>
              <a:rPr lang="de-CH" b="1" i="1" baseline="0" dirty="0" err="1" smtClean="0"/>
              <a:t>selected</a:t>
            </a:r>
            <a:r>
              <a:rPr lang="de-CH" b="1" i="1" baseline="0" dirty="0" smtClean="0"/>
              <a:t> </a:t>
            </a:r>
            <a:r>
              <a:rPr lang="de-CH" b="1" i="1" baseline="0" dirty="0" err="1" smtClean="0"/>
              <a:t>this</a:t>
            </a:r>
            <a:r>
              <a:rPr lang="de-CH" b="1" i="1" baseline="0" dirty="0" smtClean="0"/>
              <a:t> </a:t>
            </a:r>
            <a:r>
              <a:rPr lang="de-CH" b="1" i="1" baseline="0" dirty="0" err="1" smtClean="0"/>
              <a:t>password</a:t>
            </a:r>
            <a:r>
              <a:rPr lang="de-CH" b="1" i="1" baseline="0" dirty="0" smtClean="0"/>
              <a:t> </a:t>
            </a:r>
            <a:r>
              <a:rPr lang="de-CH" b="1" i="1" baseline="0" dirty="0" err="1" smtClean="0"/>
              <a:t>for</a:t>
            </a:r>
            <a:r>
              <a:rPr lang="de-CH" b="1" i="1" baseline="0" dirty="0" smtClean="0"/>
              <a:t> </a:t>
            </a:r>
            <a:r>
              <a:rPr lang="de-CH" b="1" i="1" baseline="0" dirty="0" err="1" smtClean="0"/>
              <a:t>his</a:t>
            </a:r>
            <a:r>
              <a:rPr lang="de-CH" b="1" i="1" baseline="0" dirty="0" smtClean="0"/>
              <a:t> </a:t>
            </a:r>
            <a:r>
              <a:rPr lang="de-CH" b="1" i="1" baseline="0" dirty="0" err="1" smtClean="0"/>
              <a:t>school</a:t>
            </a:r>
            <a:r>
              <a:rPr lang="de-CH" b="1" i="1" baseline="0" dirty="0" smtClean="0"/>
              <a:t> </a:t>
            </a:r>
            <a:r>
              <a:rPr lang="de-CH" b="1" i="1" baseline="0" dirty="0" err="1" smtClean="0"/>
              <a:t>account</a:t>
            </a:r>
            <a:r>
              <a:rPr lang="de-CH" b="1" i="1" baseline="0" dirty="0" smtClean="0"/>
              <a:t>….</a:t>
            </a:r>
            <a:endParaRPr lang="de-CH" b="1" i="1" dirty="0"/>
          </a:p>
        </p:txBody>
      </p:sp>
      <p:sp>
        <p:nvSpPr>
          <p:cNvPr id="4" name="Foliennummernplatzhalter 3"/>
          <p:cNvSpPr>
            <a:spLocks noGrp="1"/>
          </p:cNvSpPr>
          <p:nvPr>
            <p:ph type="sldNum" sz="quarter" idx="10"/>
          </p:nvPr>
        </p:nvSpPr>
        <p:spPr/>
        <p:txBody>
          <a:bodyPr/>
          <a:lstStyle/>
          <a:p>
            <a:pPr>
              <a:defRPr/>
            </a:pPr>
            <a:fld id="{E062766C-C1FB-45C6-9799-88FEFF06CC81}" type="slidenum">
              <a:rPr lang="de-DE" smtClean="0"/>
              <a:pPr>
                <a:defRPr/>
              </a:pPr>
              <a:t>14</a:t>
            </a:fld>
            <a:endParaRPr lang="en-GB"/>
          </a:p>
        </p:txBody>
      </p:sp>
    </p:spTree>
    <p:extLst>
      <p:ext uri="{BB962C8B-B14F-4D97-AF65-F5344CB8AC3E}">
        <p14:creationId xmlns:p14="http://schemas.microsoft.com/office/powerpoint/2010/main" val="29052622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smtClean="0"/>
              <a:t>Oh, </a:t>
            </a:r>
            <a:r>
              <a:rPr lang="de-CH" dirty="0" err="1" smtClean="0"/>
              <a:t>it</a:t>
            </a:r>
            <a:r>
              <a:rPr lang="de-CH" dirty="0" smtClean="0"/>
              <a:t> </a:t>
            </a:r>
            <a:r>
              <a:rPr lang="de-CH" dirty="0" err="1" smtClean="0"/>
              <a:t>appears</a:t>
            </a:r>
            <a:r>
              <a:rPr lang="de-CH" dirty="0" smtClean="0"/>
              <a:t> </a:t>
            </a:r>
            <a:r>
              <a:rPr lang="de-CH" dirty="0" err="1" smtClean="0"/>
              <a:t>that</a:t>
            </a:r>
            <a:r>
              <a:rPr lang="de-CH" dirty="0" smtClean="0"/>
              <a:t> </a:t>
            </a:r>
            <a:r>
              <a:rPr lang="de-CH" dirty="0" err="1" smtClean="0"/>
              <a:t>it</a:t>
            </a:r>
            <a:r>
              <a:rPr lang="de-CH" dirty="0" smtClean="0"/>
              <a:t> was NOT a </a:t>
            </a:r>
            <a:r>
              <a:rPr lang="de-CH" dirty="0" err="1" smtClean="0"/>
              <a:t>good</a:t>
            </a:r>
            <a:r>
              <a:rPr lang="de-CH" baseline="0" dirty="0" smtClean="0"/>
              <a:t> </a:t>
            </a:r>
            <a:r>
              <a:rPr lang="de-CH" baseline="0" dirty="0" err="1" smtClean="0"/>
              <a:t>enough</a:t>
            </a:r>
            <a:r>
              <a:rPr lang="de-CH" baseline="0" dirty="0" smtClean="0"/>
              <a:t> </a:t>
            </a:r>
            <a:r>
              <a:rPr lang="de-CH" baseline="0" dirty="0" err="1" smtClean="0"/>
              <a:t>password</a:t>
            </a:r>
            <a:r>
              <a:rPr lang="de-CH" baseline="0" dirty="0" smtClean="0"/>
              <a:t>. Bart Simpson </a:t>
            </a:r>
            <a:r>
              <a:rPr lang="de-CH" baseline="0" dirty="0" err="1" smtClean="0"/>
              <a:t>had</a:t>
            </a:r>
            <a:r>
              <a:rPr lang="de-CH" baseline="0" dirty="0" smtClean="0"/>
              <a:t> </a:t>
            </a:r>
            <a:r>
              <a:rPr lang="de-CH" baseline="0" dirty="0" err="1" smtClean="0"/>
              <a:t>detention</a:t>
            </a:r>
            <a:r>
              <a:rPr lang="de-CH" baseline="0" dirty="0" smtClean="0"/>
              <a:t> </a:t>
            </a:r>
            <a:r>
              <a:rPr lang="de-CH" baseline="0" dirty="0" err="1" smtClean="0"/>
              <a:t>because</a:t>
            </a:r>
            <a:r>
              <a:rPr lang="de-CH" baseline="0" dirty="0" smtClean="0"/>
              <a:t> </a:t>
            </a:r>
            <a:r>
              <a:rPr lang="de-CH" baseline="0" dirty="0" err="1" smtClean="0"/>
              <a:t>his</a:t>
            </a:r>
            <a:r>
              <a:rPr lang="de-CH" baseline="0" dirty="0" smtClean="0"/>
              <a:t> </a:t>
            </a:r>
            <a:r>
              <a:rPr lang="de-CH" baseline="0" dirty="0" err="1" smtClean="0"/>
              <a:t>account</a:t>
            </a:r>
            <a:r>
              <a:rPr lang="de-CH" baseline="0" dirty="0" smtClean="0"/>
              <a:t> was </a:t>
            </a:r>
            <a:r>
              <a:rPr lang="de-CH" baseline="0" dirty="0" err="1" smtClean="0"/>
              <a:t>broken</a:t>
            </a:r>
            <a:r>
              <a:rPr lang="de-CH" baseline="0" dirty="0" smtClean="0"/>
              <a:t> </a:t>
            </a:r>
            <a:r>
              <a:rPr lang="de-CH" baseline="0" dirty="0" err="1" smtClean="0"/>
              <a:t>into</a:t>
            </a:r>
            <a:r>
              <a:rPr lang="de-CH" baseline="0" dirty="0" smtClean="0"/>
              <a:t> </a:t>
            </a:r>
            <a:r>
              <a:rPr lang="de-CH" baseline="0" dirty="0" err="1" smtClean="0"/>
              <a:t>because</a:t>
            </a:r>
            <a:r>
              <a:rPr lang="de-CH" baseline="0" dirty="0" smtClean="0"/>
              <a:t> of </a:t>
            </a:r>
            <a:r>
              <a:rPr lang="de-CH" baseline="0" dirty="0" err="1" smtClean="0"/>
              <a:t>this</a:t>
            </a:r>
            <a:r>
              <a:rPr lang="de-CH" baseline="0" dirty="0" smtClean="0"/>
              <a:t>. </a:t>
            </a:r>
          </a:p>
          <a:p>
            <a:r>
              <a:rPr lang="de-CH" baseline="0" dirty="0" err="1" smtClean="0"/>
              <a:t>While</a:t>
            </a:r>
            <a:r>
              <a:rPr lang="de-CH" baseline="0" dirty="0" smtClean="0"/>
              <a:t> he </a:t>
            </a:r>
            <a:r>
              <a:rPr lang="de-CH" baseline="0" dirty="0" err="1" smtClean="0"/>
              <a:t>seemed</a:t>
            </a:r>
            <a:r>
              <a:rPr lang="de-CH" baseline="0" dirty="0" smtClean="0"/>
              <a:t> </a:t>
            </a:r>
            <a:r>
              <a:rPr lang="de-CH" baseline="0" dirty="0" err="1" smtClean="0"/>
              <a:t>willing</a:t>
            </a:r>
            <a:r>
              <a:rPr lang="de-CH" baseline="0" dirty="0" smtClean="0"/>
              <a:t> </a:t>
            </a:r>
            <a:r>
              <a:rPr lang="de-CH" baseline="0" dirty="0" err="1" smtClean="0"/>
              <a:t>to</a:t>
            </a:r>
            <a:r>
              <a:rPr lang="de-CH" baseline="0" dirty="0" smtClean="0"/>
              <a:t> </a:t>
            </a:r>
            <a:r>
              <a:rPr lang="de-CH" baseline="0" dirty="0" err="1" smtClean="0"/>
              <a:t>learn</a:t>
            </a:r>
            <a:r>
              <a:rPr lang="de-CH" baseline="0" dirty="0" smtClean="0"/>
              <a:t> </a:t>
            </a:r>
            <a:r>
              <a:rPr lang="de-CH" baseline="0" dirty="0" err="1" smtClean="0"/>
              <a:t>and</a:t>
            </a:r>
            <a:r>
              <a:rPr lang="de-CH" baseline="0" dirty="0" smtClean="0"/>
              <a:t> </a:t>
            </a:r>
            <a:r>
              <a:rPr lang="de-CH" baseline="0" dirty="0" err="1" smtClean="0"/>
              <a:t>note</a:t>
            </a:r>
            <a:r>
              <a:rPr lang="de-CH" baseline="0" dirty="0" smtClean="0"/>
              <a:t> down </a:t>
            </a:r>
            <a:r>
              <a:rPr lang="de-CH" baseline="0" dirty="0" err="1" smtClean="0"/>
              <a:t>the</a:t>
            </a:r>
            <a:r>
              <a:rPr lang="de-CH" baseline="0" dirty="0" smtClean="0"/>
              <a:t> </a:t>
            </a:r>
            <a:r>
              <a:rPr lang="de-CH" baseline="0" dirty="0" err="1" smtClean="0"/>
              <a:t>rules</a:t>
            </a:r>
            <a:r>
              <a:rPr lang="de-CH" baseline="0" dirty="0" smtClean="0"/>
              <a:t> </a:t>
            </a:r>
            <a:r>
              <a:rPr lang="de-CH" baseline="0" dirty="0" err="1" smtClean="0"/>
              <a:t>for</a:t>
            </a:r>
            <a:r>
              <a:rPr lang="de-CH" baseline="0" dirty="0" smtClean="0"/>
              <a:t> </a:t>
            </a:r>
            <a:r>
              <a:rPr lang="de-CH" baseline="0" dirty="0" err="1" smtClean="0"/>
              <a:t>good</a:t>
            </a:r>
            <a:r>
              <a:rPr lang="de-CH" baseline="0" dirty="0" smtClean="0"/>
              <a:t> </a:t>
            </a:r>
            <a:r>
              <a:rPr lang="de-CH" baseline="0" dirty="0" err="1" smtClean="0"/>
              <a:t>passwords</a:t>
            </a:r>
            <a:r>
              <a:rPr lang="de-CH" baseline="0" dirty="0" smtClean="0"/>
              <a:t> at </a:t>
            </a:r>
            <a:r>
              <a:rPr lang="de-CH" baseline="0" dirty="0" err="1" smtClean="0"/>
              <a:t>the</a:t>
            </a:r>
            <a:r>
              <a:rPr lang="de-CH" baseline="0" dirty="0" smtClean="0"/>
              <a:t> </a:t>
            </a:r>
            <a:r>
              <a:rPr lang="de-CH" baseline="0" dirty="0" err="1" smtClean="0"/>
              <a:t>bottom</a:t>
            </a:r>
            <a:r>
              <a:rPr lang="de-CH" baseline="0" dirty="0" smtClean="0"/>
              <a:t>, </a:t>
            </a:r>
            <a:r>
              <a:rPr lang="de-CH" baseline="0" dirty="0" err="1" smtClean="0"/>
              <a:t>the</a:t>
            </a:r>
            <a:r>
              <a:rPr lang="de-CH" baseline="0" dirty="0" smtClean="0"/>
              <a:t> last </a:t>
            </a:r>
            <a:r>
              <a:rPr lang="de-CH" baseline="0" dirty="0" err="1" smtClean="0"/>
              <a:t>sentence</a:t>
            </a:r>
            <a:r>
              <a:rPr lang="de-CH" baseline="0" dirty="0" smtClean="0"/>
              <a:t> </a:t>
            </a:r>
            <a:r>
              <a:rPr lang="de-CH" baseline="0" dirty="0" err="1" smtClean="0"/>
              <a:t>shows</a:t>
            </a:r>
            <a:r>
              <a:rPr lang="de-CH" baseline="0" dirty="0" smtClean="0"/>
              <a:t> </a:t>
            </a:r>
            <a:r>
              <a:rPr lang="de-CH" baseline="0" dirty="0" err="1" smtClean="0"/>
              <a:t>that</a:t>
            </a:r>
            <a:r>
              <a:rPr lang="de-CH" baseline="0" dirty="0" smtClean="0"/>
              <a:t> he </a:t>
            </a:r>
            <a:r>
              <a:rPr lang="de-CH" baseline="0" dirty="0" err="1" smtClean="0"/>
              <a:t>might</a:t>
            </a:r>
            <a:r>
              <a:rPr lang="de-CH" baseline="0" dirty="0" smtClean="0"/>
              <a:t> still miss an </a:t>
            </a:r>
            <a:r>
              <a:rPr lang="de-CH" baseline="0" dirty="0" err="1" smtClean="0"/>
              <a:t>important</a:t>
            </a:r>
            <a:r>
              <a:rPr lang="de-CH" baseline="0" dirty="0" smtClean="0"/>
              <a:t> </a:t>
            </a:r>
            <a:r>
              <a:rPr lang="de-CH" baseline="0" dirty="0" err="1" smtClean="0"/>
              <a:t>point</a:t>
            </a:r>
            <a:r>
              <a:rPr lang="de-CH" baseline="0" dirty="0" smtClean="0"/>
              <a:t>…</a:t>
            </a:r>
            <a:endParaRPr lang="de-CH" dirty="0" smtClean="0"/>
          </a:p>
          <a:p>
            <a:endParaRPr lang="de-CH" baseline="0" dirty="0" smtClean="0"/>
          </a:p>
          <a:p>
            <a:r>
              <a:rPr lang="de-CH" b="1" i="1" baseline="0" dirty="0" err="1" smtClean="0"/>
              <a:t>Let’s</a:t>
            </a:r>
            <a:r>
              <a:rPr lang="de-CH" b="1" i="1" baseline="0" dirty="0" smtClean="0"/>
              <a:t> </a:t>
            </a:r>
            <a:r>
              <a:rPr lang="de-CH" b="1" i="1" baseline="0" dirty="0" err="1" smtClean="0"/>
              <a:t>summarize</a:t>
            </a:r>
            <a:r>
              <a:rPr lang="de-CH" b="1" i="1" baseline="0" dirty="0" smtClean="0"/>
              <a:t> </a:t>
            </a:r>
            <a:r>
              <a:rPr lang="de-CH" b="1" i="1" baseline="0" dirty="0" err="1" smtClean="0"/>
              <a:t>the</a:t>
            </a:r>
            <a:r>
              <a:rPr lang="de-CH" b="1" i="1" baseline="0" dirty="0" smtClean="0"/>
              <a:t> </a:t>
            </a:r>
            <a:r>
              <a:rPr lang="de-CH" b="1" i="1" baseline="0" dirty="0" err="1" smtClean="0"/>
              <a:t>important</a:t>
            </a:r>
            <a:r>
              <a:rPr lang="de-CH" b="1" i="1" baseline="0" dirty="0" smtClean="0"/>
              <a:t> </a:t>
            </a:r>
            <a:r>
              <a:rPr lang="de-CH" b="1" i="1" baseline="0" dirty="0" err="1" smtClean="0"/>
              <a:t>points</a:t>
            </a:r>
            <a:r>
              <a:rPr lang="de-CH" b="1" i="1" baseline="0" dirty="0" smtClean="0"/>
              <a:t> </a:t>
            </a:r>
            <a:r>
              <a:rPr lang="de-CH" b="1" i="1" baseline="0" dirty="0" err="1" smtClean="0"/>
              <a:t>for</a:t>
            </a:r>
            <a:r>
              <a:rPr lang="de-CH" b="1" i="1" baseline="0" dirty="0" smtClean="0"/>
              <a:t> strong </a:t>
            </a:r>
            <a:r>
              <a:rPr lang="de-CH" b="1" i="1" baseline="0" dirty="0" err="1" smtClean="0"/>
              <a:t>passwords</a:t>
            </a:r>
            <a:r>
              <a:rPr lang="de-CH" b="1" i="1" baseline="0" dirty="0" smtClean="0"/>
              <a:t> </a:t>
            </a:r>
            <a:r>
              <a:rPr lang="de-CH" b="1" i="1" baseline="0" dirty="0" err="1" smtClean="0"/>
              <a:t>from</a:t>
            </a:r>
            <a:r>
              <a:rPr lang="de-CH" b="1" i="1" baseline="0" dirty="0" smtClean="0"/>
              <a:t> </a:t>
            </a:r>
            <a:r>
              <a:rPr lang="de-CH" b="1" i="1" baseline="0" dirty="0" err="1" smtClean="0"/>
              <a:t>the</a:t>
            </a:r>
            <a:r>
              <a:rPr lang="de-CH" b="1" i="1" baseline="0" dirty="0" smtClean="0"/>
              <a:t> </a:t>
            </a:r>
            <a:r>
              <a:rPr lang="de-CH" b="1" i="1" baseline="0" dirty="0" err="1" smtClean="0"/>
              <a:t>rules</a:t>
            </a:r>
            <a:r>
              <a:rPr lang="de-CH" b="1" i="1" baseline="0" dirty="0" smtClean="0"/>
              <a:t> </a:t>
            </a:r>
            <a:r>
              <a:rPr lang="de-CH" b="1" i="1" baseline="0" dirty="0" err="1" smtClean="0"/>
              <a:t>here</a:t>
            </a:r>
            <a:r>
              <a:rPr lang="de-CH" b="1" i="1" baseline="0" dirty="0" smtClean="0"/>
              <a:t> </a:t>
            </a:r>
            <a:r>
              <a:rPr lang="de-CH" b="1" i="1" baseline="0" dirty="0" err="1" smtClean="0"/>
              <a:t>and</a:t>
            </a:r>
            <a:r>
              <a:rPr lang="de-CH" b="1" i="1" baseline="0" dirty="0" smtClean="0"/>
              <a:t> </a:t>
            </a:r>
            <a:r>
              <a:rPr lang="de-CH" b="1" i="1" baseline="0" dirty="0" err="1" smtClean="0"/>
              <a:t>add</a:t>
            </a:r>
            <a:r>
              <a:rPr lang="de-CH" b="1" i="1" baseline="0" dirty="0" smtClean="0"/>
              <a:t> </a:t>
            </a:r>
            <a:r>
              <a:rPr lang="de-CH" b="1" i="1" baseline="0" dirty="0" err="1" smtClean="0"/>
              <a:t>some</a:t>
            </a:r>
            <a:r>
              <a:rPr lang="de-CH" b="1" i="1" baseline="0" dirty="0" smtClean="0"/>
              <a:t> </a:t>
            </a:r>
            <a:r>
              <a:rPr lang="de-CH" b="1" i="1" baseline="0" dirty="0" err="1" smtClean="0"/>
              <a:t>more</a:t>
            </a:r>
            <a:r>
              <a:rPr lang="de-CH" b="1" i="1" baseline="0" dirty="0" smtClean="0"/>
              <a:t> </a:t>
            </a:r>
            <a:r>
              <a:rPr lang="de-CH" b="1" i="1" baseline="0" dirty="0" err="1" smtClean="0"/>
              <a:t>things</a:t>
            </a:r>
            <a:r>
              <a:rPr lang="de-CH" b="1" i="1" baseline="0" dirty="0" smtClean="0"/>
              <a:t> </a:t>
            </a:r>
            <a:r>
              <a:rPr lang="de-CH" b="1" i="1" baseline="0" dirty="0" err="1" smtClean="0"/>
              <a:t>to</a:t>
            </a:r>
            <a:r>
              <a:rPr lang="de-CH" b="1" i="1" baseline="0" dirty="0" smtClean="0"/>
              <a:t> </a:t>
            </a:r>
            <a:r>
              <a:rPr lang="de-CH" b="1" i="1" baseline="0" dirty="0" err="1" smtClean="0"/>
              <a:t>consider</a:t>
            </a:r>
            <a:r>
              <a:rPr lang="de-CH" b="1" i="1" baseline="0" dirty="0" smtClean="0"/>
              <a:t>.</a:t>
            </a:r>
          </a:p>
          <a:p>
            <a:endParaRPr lang="de-CH" baseline="0" dirty="0" smtClean="0"/>
          </a:p>
          <a:p>
            <a:endParaRPr lang="de-CH" baseline="0" dirty="0" smtClean="0"/>
          </a:p>
          <a:p>
            <a:r>
              <a:rPr lang="de-CH" baseline="0" dirty="0" smtClean="0"/>
              <a:t>Note: The original </a:t>
            </a:r>
            <a:r>
              <a:rPr lang="de-CH" baseline="0" dirty="0" err="1" smtClean="0"/>
              <a:t>picture</a:t>
            </a:r>
            <a:r>
              <a:rPr lang="de-CH" baseline="0" dirty="0" smtClean="0"/>
              <a:t> </a:t>
            </a:r>
            <a:r>
              <a:rPr lang="de-CH" baseline="0" dirty="0" err="1" smtClean="0"/>
              <a:t>says</a:t>
            </a:r>
            <a:r>
              <a:rPr lang="de-CH" baseline="0" dirty="0" smtClean="0"/>
              <a:t> 8 </a:t>
            </a:r>
            <a:r>
              <a:rPr lang="de-CH" baseline="0" dirty="0" err="1" smtClean="0"/>
              <a:t>characters</a:t>
            </a:r>
            <a:r>
              <a:rPr lang="de-CH" baseline="0" dirty="0" smtClean="0"/>
              <a:t> but </a:t>
            </a:r>
            <a:r>
              <a:rPr lang="de-CH" baseline="0" dirty="0" err="1" smtClean="0"/>
              <a:t>this</a:t>
            </a:r>
            <a:r>
              <a:rPr lang="de-CH" baseline="0" dirty="0" smtClean="0"/>
              <a:t> </a:t>
            </a:r>
            <a:r>
              <a:rPr lang="de-CH" baseline="0" dirty="0" err="1" smtClean="0"/>
              <a:t>is</a:t>
            </a:r>
            <a:r>
              <a:rPr lang="de-CH" baseline="0" dirty="0" smtClean="0"/>
              <a:t> </a:t>
            </a:r>
            <a:r>
              <a:rPr lang="de-CH" baseline="0" dirty="0" err="1" smtClean="0"/>
              <a:t>no</a:t>
            </a:r>
            <a:r>
              <a:rPr lang="de-CH" baseline="0" dirty="0" smtClean="0"/>
              <a:t> </a:t>
            </a:r>
            <a:r>
              <a:rPr lang="de-CH" baseline="0" dirty="0" err="1" smtClean="0"/>
              <a:t>longer</a:t>
            </a:r>
            <a:r>
              <a:rPr lang="de-CH" baseline="0" dirty="0" smtClean="0"/>
              <a:t> </a:t>
            </a:r>
            <a:r>
              <a:rPr lang="de-CH" baseline="0" dirty="0" err="1" smtClean="0"/>
              <a:t>enough</a:t>
            </a:r>
            <a:r>
              <a:rPr lang="de-CH" baseline="0" dirty="0" smtClean="0"/>
              <a:t> </a:t>
            </a:r>
            <a:r>
              <a:rPr lang="de-CH" baseline="0" dirty="0" err="1" smtClean="0"/>
              <a:t>to</a:t>
            </a:r>
            <a:r>
              <a:rPr lang="de-CH" baseline="0" dirty="0" smtClean="0"/>
              <a:t> </a:t>
            </a:r>
            <a:r>
              <a:rPr lang="de-CH" baseline="0" dirty="0" err="1" smtClean="0"/>
              <a:t>be</a:t>
            </a:r>
            <a:r>
              <a:rPr lang="de-CH" baseline="0" dirty="0" smtClean="0"/>
              <a:t> </a:t>
            </a:r>
            <a:r>
              <a:rPr lang="de-CH" baseline="0" dirty="0" err="1" smtClean="0"/>
              <a:t>reistant</a:t>
            </a:r>
            <a:r>
              <a:rPr lang="de-CH" baseline="0" dirty="0" smtClean="0"/>
              <a:t> </a:t>
            </a:r>
            <a:r>
              <a:rPr lang="de-CH" baseline="0" dirty="0" err="1" smtClean="0"/>
              <a:t>to</a:t>
            </a:r>
            <a:r>
              <a:rPr lang="de-CH" baseline="0" dirty="0" smtClean="0"/>
              <a:t> offline </a:t>
            </a:r>
            <a:r>
              <a:rPr lang="de-CH" baseline="0" dirty="0" err="1" smtClean="0"/>
              <a:t>brute</a:t>
            </a:r>
            <a:r>
              <a:rPr lang="de-CH" baseline="0" dirty="0" smtClean="0"/>
              <a:t> </a:t>
            </a:r>
            <a:r>
              <a:rPr lang="de-CH" baseline="0" dirty="0" err="1" smtClean="0"/>
              <a:t>force</a:t>
            </a:r>
            <a:r>
              <a:rPr lang="de-CH" baseline="0" dirty="0" smtClean="0"/>
              <a:t> </a:t>
            </a:r>
            <a:r>
              <a:rPr lang="de-CH" baseline="0" dirty="0" err="1" smtClean="0"/>
              <a:t>attacks</a:t>
            </a:r>
            <a:r>
              <a:rPr lang="de-CH" baseline="0" dirty="0" smtClean="0"/>
              <a:t>. </a:t>
            </a:r>
            <a:r>
              <a:rPr lang="de-CH" baseline="0" dirty="0" err="1" smtClean="0"/>
              <a:t>It</a:t>
            </a:r>
            <a:r>
              <a:rPr lang="de-CH" baseline="0" dirty="0" smtClean="0"/>
              <a:t> </a:t>
            </a:r>
            <a:r>
              <a:rPr lang="de-CH" baseline="0" dirty="0" err="1" smtClean="0"/>
              <a:t>should</a:t>
            </a:r>
            <a:r>
              <a:rPr lang="de-CH" baseline="0" dirty="0" smtClean="0"/>
              <a:t> </a:t>
            </a:r>
            <a:r>
              <a:rPr lang="de-CH" baseline="0" dirty="0" err="1" smtClean="0"/>
              <a:t>be</a:t>
            </a:r>
            <a:r>
              <a:rPr lang="de-CH" baseline="0" dirty="0" smtClean="0"/>
              <a:t> at least 10 </a:t>
            </a:r>
            <a:r>
              <a:rPr lang="de-CH" baseline="0" dirty="0" err="1" smtClean="0"/>
              <a:t>or</a:t>
            </a:r>
            <a:r>
              <a:rPr lang="de-CH" baseline="0" dirty="0" smtClean="0"/>
              <a:t> </a:t>
            </a:r>
            <a:r>
              <a:rPr lang="de-CH" baseline="0" dirty="0" err="1" smtClean="0"/>
              <a:t>more</a:t>
            </a:r>
            <a:r>
              <a:rPr lang="de-CH" baseline="0" dirty="0" smtClean="0"/>
              <a:t> </a:t>
            </a:r>
            <a:r>
              <a:rPr lang="de-CH" baseline="0" dirty="0" err="1" smtClean="0"/>
              <a:t>characters</a:t>
            </a:r>
            <a:r>
              <a:rPr lang="de-CH" baseline="0" dirty="0" smtClean="0"/>
              <a:t>. </a:t>
            </a:r>
          </a:p>
        </p:txBody>
      </p:sp>
      <p:sp>
        <p:nvSpPr>
          <p:cNvPr id="4" name="Foliennummernplatzhalter 3"/>
          <p:cNvSpPr>
            <a:spLocks noGrp="1"/>
          </p:cNvSpPr>
          <p:nvPr>
            <p:ph type="sldNum" sz="quarter" idx="10"/>
          </p:nvPr>
        </p:nvSpPr>
        <p:spPr/>
        <p:txBody>
          <a:bodyPr/>
          <a:lstStyle/>
          <a:p>
            <a:pPr>
              <a:defRPr/>
            </a:pPr>
            <a:fld id="{E062766C-C1FB-45C6-9799-88FEFF06CC81}" type="slidenum">
              <a:rPr lang="de-DE" smtClean="0"/>
              <a:pPr>
                <a:defRPr/>
              </a:pPr>
              <a:t>15</a:t>
            </a:fld>
            <a:endParaRPr lang="en-GB"/>
          </a:p>
        </p:txBody>
      </p:sp>
    </p:spTree>
    <p:extLst>
      <p:ext uri="{BB962C8B-B14F-4D97-AF65-F5344CB8AC3E}">
        <p14:creationId xmlns:p14="http://schemas.microsoft.com/office/powerpoint/2010/main" val="1659083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b="1" i="1" noProof="0" dirty="0" smtClean="0"/>
              <a:t>How can you remember such strong</a:t>
            </a:r>
            <a:r>
              <a:rPr lang="en-GB" b="1" i="1" baseline="0" noProof="0" dirty="0" smtClean="0"/>
              <a:t> but difficult passwords?</a:t>
            </a:r>
            <a:endParaRPr lang="en-GB" b="1" i="1" noProof="0" dirty="0" smtClean="0"/>
          </a:p>
          <a:p>
            <a:endParaRPr lang="en-GB" i="1" noProof="0" dirty="0" smtClean="0"/>
          </a:p>
          <a:p>
            <a:endParaRPr lang="en-GB" i="1" noProof="0" dirty="0" smtClean="0"/>
          </a:p>
          <a:p>
            <a:r>
              <a:rPr lang="en-GB" i="1" noProof="0" dirty="0" smtClean="0"/>
              <a:t>Optional discussion:</a:t>
            </a:r>
          </a:p>
          <a:p>
            <a:pPr marL="0" indent="0">
              <a:buFontTx/>
              <a:buNone/>
            </a:pPr>
            <a:r>
              <a:rPr lang="en-GB" i="1" noProof="0" dirty="0" smtClean="0"/>
              <a:t>Sticking to these strict rules</a:t>
            </a:r>
            <a:r>
              <a:rPr lang="en-GB" i="1" baseline="0" noProof="0" dirty="0" smtClean="0"/>
              <a:t> might not be necessary in some cases. Think of websites with no «value» where you don’t enter any relevant information like for example your birthday, hobbies etc. </a:t>
            </a:r>
          </a:p>
          <a:p>
            <a:pPr marL="0" indent="0">
              <a:buFontTx/>
              <a:buNone/>
            </a:pPr>
            <a:r>
              <a:rPr lang="en-GB" i="1" baseline="0" noProof="0" dirty="0" smtClean="0"/>
              <a:t>Examples of such pages are pages where you want to download a report/document where you have to create an account with a valid email address to do so. </a:t>
            </a:r>
          </a:p>
          <a:p>
            <a:pPr marL="0" indent="0">
              <a:buFontTx/>
              <a:buNone/>
            </a:pPr>
            <a:r>
              <a:rPr lang="en-GB" i="1" baseline="0" noProof="0" dirty="0" smtClean="0"/>
              <a:t>In these cases, it is anyway better to:</a:t>
            </a:r>
          </a:p>
          <a:p>
            <a:pPr marL="171450" indent="-171450">
              <a:buFontTx/>
              <a:buChar char="-"/>
            </a:pPr>
            <a:r>
              <a:rPr lang="en-GB" i="1" baseline="0" noProof="0" dirty="0" smtClean="0"/>
              <a:t>not to use your identity and </a:t>
            </a:r>
          </a:p>
          <a:p>
            <a:pPr marL="171450" indent="-171450">
              <a:buFontTx/>
              <a:buChar char="-"/>
            </a:pPr>
            <a:r>
              <a:rPr lang="en-GB" i="1" baseline="0" noProof="0" dirty="0" smtClean="0"/>
              <a:t>to make use of a temporary email address which you can get for free using services like </a:t>
            </a:r>
            <a:r>
              <a:rPr lang="en-GB" i="1" noProof="0" dirty="0" smtClean="0"/>
              <a:t>www.</a:t>
            </a:r>
            <a:r>
              <a:rPr lang="en-GB" b="1" i="1" noProof="0" dirty="0" smtClean="0"/>
              <a:t>throwawaymail</a:t>
            </a:r>
            <a:r>
              <a:rPr lang="en-GB" i="1" noProof="0" dirty="0" smtClean="0"/>
              <a:t>.com/.</a:t>
            </a:r>
          </a:p>
          <a:p>
            <a:pPr marL="0" indent="0">
              <a:buFontTx/>
              <a:buNone/>
            </a:pPr>
            <a:endParaRPr lang="en-GB" i="1" baseline="0" noProof="0" dirty="0" smtClean="0"/>
          </a:p>
          <a:p>
            <a:pPr marL="0" indent="0">
              <a:buFontTx/>
              <a:buNone/>
            </a:pPr>
            <a:r>
              <a:rPr lang="en-GB" i="1" baseline="0" noProof="0" dirty="0" smtClean="0"/>
              <a:t>However, whenever damage/harm could be done when an attacker would have access to your account – this includes accounts for forum or chat-channel access where an attacker could publish problematic posts – you should stick to those rules.</a:t>
            </a:r>
            <a:endParaRPr lang="en-GB" i="1" noProof="0" dirty="0"/>
          </a:p>
        </p:txBody>
      </p:sp>
      <p:sp>
        <p:nvSpPr>
          <p:cNvPr id="4" name="Foliennummernplatzhalter 3"/>
          <p:cNvSpPr>
            <a:spLocks noGrp="1"/>
          </p:cNvSpPr>
          <p:nvPr>
            <p:ph type="sldNum" sz="quarter" idx="10"/>
          </p:nvPr>
        </p:nvSpPr>
        <p:spPr/>
        <p:txBody>
          <a:bodyPr/>
          <a:lstStyle/>
          <a:p>
            <a:pPr>
              <a:defRPr/>
            </a:pPr>
            <a:fld id="{E062766C-C1FB-45C6-9799-88FEFF06CC81}" type="slidenum">
              <a:rPr lang="de-DE" smtClean="0"/>
              <a:pPr>
                <a:defRPr/>
              </a:pPr>
              <a:t>16</a:t>
            </a:fld>
            <a:endParaRPr lang="en-GB"/>
          </a:p>
        </p:txBody>
      </p:sp>
    </p:spTree>
    <p:extLst>
      <p:ext uri="{BB962C8B-B14F-4D97-AF65-F5344CB8AC3E}">
        <p14:creationId xmlns:p14="http://schemas.microsoft.com/office/powerpoint/2010/main" val="37176619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pPr>
              <a:defRPr/>
            </a:pPr>
            <a:fld id="{E062766C-C1FB-45C6-9799-88FEFF06CC81}" type="slidenum">
              <a:rPr lang="de-DE" smtClean="0"/>
              <a:pPr>
                <a:defRPr/>
              </a:pPr>
              <a:t>17</a:t>
            </a:fld>
            <a:endParaRPr lang="en-GB"/>
          </a:p>
        </p:txBody>
      </p:sp>
    </p:spTree>
    <p:extLst>
      <p:ext uri="{BB962C8B-B14F-4D97-AF65-F5344CB8AC3E}">
        <p14:creationId xmlns:p14="http://schemas.microsoft.com/office/powerpoint/2010/main" val="2397516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lnSpcReduction="10000"/>
          </a:bodyPr>
          <a:lstStyle/>
          <a:p>
            <a:r>
              <a:rPr lang="en-GB" noProof="0" dirty="0" smtClean="0"/>
              <a:t>Attackers</a:t>
            </a:r>
            <a:r>
              <a:rPr lang="en-GB" baseline="0" noProof="0" dirty="0" smtClean="0"/>
              <a:t> are creative in finding ways to find out what your strong password is. Passwords have to be handled with care.</a:t>
            </a:r>
          </a:p>
          <a:p>
            <a:r>
              <a:rPr lang="en-GB" baseline="0" noProof="0" dirty="0" smtClean="0"/>
              <a:t>An attacker uses all opportunities to grab passwords like:</a:t>
            </a:r>
          </a:p>
          <a:p>
            <a:endParaRPr lang="en-GB" baseline="0" noProof="0" dirty="0" smtClean="0"/>
          </a:p>
          <a:p>
            <a:pPr marL="171450" indent="-171450">
              <a:buFontTx/>
              <a:buChar char="-"/>
            </a:pPr>
            <a:r>
              <a:rPr lang="en-GB" baseline="0" noProof="0" dirty="0" smtClean="0"/>
              <a:t>Passwords written down somewhere. Even if you think only people who anyway know the password can see it hanging there. You might be mistaken in this assumption as well show in an instant. </a:t>
            </a:r>
          </a:p>
          <a:p>
            <a:pPr marL="171450" indent="-171450">
              <a:buFontTx/>
              <a:buChar char="-"/>
            </a:pPr>
            <a:r>
              <a:rPr lang="en-GB" baseline="0" noProof="0" dirty="0" smtClean="0"/>
              <a:t>Trying to trick you into telling them your password. Don’t tell it to anyone – hackers are good at convincing you that they are someone you can trust… </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GB" baseline="0" noProof="0" dirty="0" smtClean="0"/>
              <a:t>Attackers like to do shoulder surfing you. If you suspect that someone has seen your password, change the password. </a:t>
            </a:r>
          </a:p>
          <a:p>
            <a:pPr marL="171450" indent="-171450">
              <a:buFontTx/>
              <a:buChar char="-"/>
            </a:pPr>
            <a:r>
              <a:rPr lang="en-GB" baseline="0" noProof="0" dirty="0" smtClean="0"/>
              <a:t>Attackers look for any trace that could help them find out your password. Don’t leave traces that might help someone to find out what’s your password.</a:t>
            </a:r>
            <a:br>
              <a:rPr lang="en-GB" baseline="0" noProof="0" dirty="0" smtClean="0"/>
            </a:br>
            <a:r>
              <a:rPr lang="en-GB" baseline="0" noProof="0" dirty="0" smtClean="0"/>
              <a:t/>
            </a:r>
            <a:br>
              <a:rPr lang="en-GB" baseline="0" noProof="0" dirty="0" smtClean="0"/>
            </a:br>
            <a:r>
              <a:rPr lang="en-GB" baseline="0" noProof="0" dirty="0" smtClean="0"/>
              <a:t>Question: </a:t>
            </a:r>
            <a:br>
              <a:rPr lang="en-GB" baseline="0" noProof="0" dirty="0" smtClean="0"/>
            </a:br>
            <a:r>
              <a:rPr lang="en-GB" baseline="0" noProof="0" dirty="0" smtClean="0"/>
              <a:t>Do you know what’s the password/code to unlock the two phones on the slide?</a:t>
            </a:r>
            <a:br>
              <a:rPr lang="en-GB" baseline="0" noProof="0" dirty="0" smtClean="0"/>
            </a:br>
            <a:r>
              <a:rPr lang="en-GB" baseline="0" noProof="0" dirty="0" smtClean="0"/>
              <a:t/>
            </a:r>
            <a:br>
              <a:rPr lang="en-GB" baseline="0" noProof="0" dirty="0" smtClean="0"/>
            </a:br>
            <a:r>
              <a:rPr lang="en-GB" baseline="0" noProof="0" dirty="0" smtClean="0"/>
              <a:t>A thief or your girlfriend or boyfriend might learn the code for your smartphone by simply looking at the traces of your fingers on the screen…</a:t>
            </a:r>
          </a:p>
          <a:p>
            <a:pPr marL="171450" indent="-171450">
              <a:buFontTx/>
              <a:buChar char="-"/>
            </a:pPr>
            <a:endParaRPr lang="en-GB" baseline="0" noProof="0" dirty="0" smtClean="0"/>
          </a:p>
          <a:p>
            <a:pPr marL="0" indent="0">
              <a:buFontTx/>
              <a:buNone/>
            </a:pPr>
            <a:r>
              <a:rPr lang="en-GB" i="1" baseline="0" noProof="0" dirty="0" smtClean="0"/>
              <a:t>Optional: Discussion of security questions often used to recover passwords when someone forgets his/her password. They often use predefined questions about former pets, friends, preferred artists etc. This information might be easy to obtain considering that people publish a lot about their life and preferences in social media.</a:t>
            </a:r>
          </a:p>
          <a:p>
            <a:pPr marL="171450" indent="-171450">
              <a:buFontTx/>
              <a:buChar char="-"/>
            </a:pPr>
            <a:endParaRPr lang="en-GB" i="1" noProof="0" dirty="0"/>
          </a:p>
        </p:txBody>
      </p:sp>
      <p:sp>
        <p:nvSpPr>
          <p:cNvPr id="4" name="Foliennummernplatzhalter 3"/>
          <p:cNvSpPr>
            <a:spLocks noGrp="1"/>
          </p:cNvSpPr>
          <p:nvPr>
            <p:ph type="sldNum" sz="quarter" idx="10"/>
          </p:nvPr>
        </p:nvSpPr>
        <p:spPr/>
        <p:txBody>
          <a:bodyPr/>
          <a:lstStyle/>
          <a:p>
            <a:pPr>
              <a:defRPr/>
            </a:pPr>
            <a:fld id="{E062766C-C1FB-45C6-9799-88FEFF06CC81}" type="slidenum">
              <a:rPr lang="de-DE" smtClean="0"/>
              <a:pPr>
                <a:defRPr/>
              </a:pPr>
              <a:t>19</a:t>
            </a:fld>
            <a:endParaRPr lang="en-GB"/>
          </a:p>
        </p:txBody>
      </p:sp>
    </p:spTree>
    <p:extLst>
      <p:ext uri="{BB962C8B-B14F-4D97-AF65-F5344CB8AC3E}">
        <p14:creationId xmlns:p14="http://schemas.microsoft.com/office/powerpoint/2010/main" val="2098912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noProof="0" dirty="0" smtClean="0"/>
              <a:t>While it seems that this person here had a creative solution for the</a:t>
            </a:r>
            <a:r>
              <a:rPr lang="en-GB" baseline="0" noProof="0" dirty="0" smtClean="0"/>
              <a:t> shoulder surfing problem, I don’t think this is a solution that suits all of us…</a:t>
            </a:r>
          </a:p>
          <a:p>
            <a:r>
              <a:rPr lang="en-GB" baseline="0" noProof="0" dirty="0" smtClean="0"/>
              <a:t>The only solution here is be careful and vigilant when you enter password information. </a:t>
            </a:r>
            <a:endParaRPr lang="en-GB" noProof="0" dirty="0"/>
          </a:p>
        </p:txBody>
      </p:sp>
      <p:sp>
        <p:nvSpPr>
          <p:cNvPr id="4" name="Foliennummernplatzhalter 3"/>
          <p:cNvSpPr>
            <a:spLocks noGrp="1"/>
          </p:cNvSpPr>
          <p:nvPr>
            <p:ph type="sldNum" sz="quarter" idx="10"/>
          </p:nvPr>
        </p:nvSpPr>
        <p:spPr/>
        <p:txBody>
          <a:bodyPr/>
          <a:lstStyle/>
          <a:p>
            <a:pPr>
              <a:defRPr/>
            </a:pPr>
            <a:fld id="{E062766C-C1FB-45C6-9799-88FEFF06CC81}" type="slidenum">
              <a:rPr lang="de-DE" smtClean="0"/>
              <a:pPr>
                <a:defRPr/>
              </a:pPr>
              <a:t>20</a:t>
            </a:fld>
            <a:endParaRPr lang="en-GB"/>
          </a:p>
        </p:txBody>
      </p:sp>
    </p:spTree>
    <p:extLst>
      <p:ext uri="{BB962C8B-B14F-4D97-AF65-F5344CB8AC3E}">
        <p14:creationId xmlns:p14="http://schemas.microsoft.com/office/powerpoint/2010/main" val="248318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fontScale="92500" lnSpcReduction="10000"/>
          </a:bodyPr>
          <a:lstStyle/>
          <a:p>
            <a:r>
              <a:rPr lang="en-GB" noProof="0" dirty="0" smtClean="0"/>
              <a:t>A</a:t>
            </a:r>
            <a:r>
              <a:rPr lang="en-GB" baseline="0" noProof="0" dirty="0" smtClean="0"/>
              <a:t> sad example why writing up passwords is not a good idea is the story around a report from TV5Monde about a satellite hack. </a:t>
            </a:r>
          </a:p>
          <a:p>
            <a:endParaRPr lang="en-GB" baseline="0" noProof="0" dirty="0" smtClean="0"/>
          </a:p>
          <a:p>
            <a:r>
              <a:rPr lang="en-GB" baseline="0" noProof="0" dirty="0" smtClean="0"/>
              <a:t>Question: Can you spot the problem?</a:t>
            </a:r>
          </a:p>
          <a:p>
            <a:endParaRPr lang="en-GB" baseline="0" noProof="0" dirty="0" smtClean="0"/>
          </a:p>
          <a:p>
            <a:r>
              <a:rPr lang="en-GB" baseline="0" noProof="0" dirty="0" smtClean="0"/>
              <a:t>Hence, even if you think the passwords are on display in a place where only people have access who anyway know the password, you might be mistaken.</a:t>
            </a:r>
          </a:p>
          <a:p>
            <a:endParaRPr lang="en-GB" baseline="0" noProof="0" dirty="0" smtClean="0"/>
          </a:p>
          <a:p>
            <a:endParaRPr lang="en-GB" baseline="0" noProof="0" dirty="0" smtClean="0"/>
          </a:p>
          <a:p>
            <a:r>
              <a:rPr lang="en-GB" baseline="0" noProof="0" dirty="0" smtClean="0"/>
              <a:t>More details about this story:</a:t>
            </a:r>
          </a:p>
          <a:p>
            <a:r>
              <a:rPr lang="en-GB" noProof="0" dirty="0" smtClean="0"/>
              <a:t>In </a:t>
            </a:r>
            <a:r>
              <a:rPr lang="en-GB" noProof="0" dirty="0" smtClean="0">
                <a:hlinkClick r:id="rId3"/>
              </a:rPr>
              <a:t>an interview about the satellite hack with French news program 13 </a:t>
            </a:r>
            <a:r>
              <a:rPr lang="en-GB" noProof="0" dirty="0" err="1" smtClean="0">
                <a:hlinkClick r:id="rId3"/>
              </a:rPr>
              <a:t>Heures</a:t>
            </a:r>
            <a:r>
              <a:rPr lang="en-GB" noProof="0" dirty="0" smtClean="0"/>
              <a:t>, TV5Monde reporter David Delos unwittingly revealed at least one password for the station's social media presence. That's because he was filmed in front of a staffer's desk—which was smothered in sticky notes and taped index cards that were covered in account usernames and passwords.</a:t>
            </a:r>
          </a:p>
          <a:p>
            <a:r>
              <a:rPr lang="en-GB" noProof="0" dirty="0" smtClean="0"/>
              <a:t>Delos' segment revealed the usernames and passwords for TV5Monde's Twitter and Instagram accounts, but they were too difficult to read in </a:t>
            </a:r>
            <a:r>
              <a:rPr lang="en-GB" noProof="0" dirty="0" smtClean="0">
                <a:hlinkClick r:id="rId3"/>
              </a:rPr>
              <a:t>an archived video of the broadcast</a:t>
            </a:r>
            <a:r>
              <a:rPr lang="en-GB" noProof="0" dirty="0" smtClean="0"/>
              <a:t>. That wasn't the case for the YouTube information, however; </a:t>
            </a:r>
            <a:r>
              <a:rPr lang="en-GB" noProof="0" dirty="0" smtClean="0">
                <a:hlinkClick r:id="rId4"/>
              </a:rPr>
              <a:t>Twitter user pent0thal confirmed</a:t>
            </a:r>
            <a:r>
              <a:rPr lang="en-GB" noProof="0" dirty="0" smtClean="0"/>
              <a:t> that account's displayed password was "</a:t>
            </a:r>
            <a:r>
              <a:rPr lang="en-GB" noProof="0" dirty="0" err="1" smtClean="0"/>
              <a:t>lemotdepassedeyoutube</a:t>
            </a:r>
            <a:r>
              <a:rPr lang="en-GB" noProof="0" dirty="0" smtClean="0"/>
              <a:t>," which translates in English to "the password of YouTube."</a:t>
            </a:r>
          </a:p>
          <a:p>
            <a:r>
              <a:rPr lang="en-GB" noProof="0" dirty="0" smtClean="0"/>
              <a:t>A cursory glance at TV5Monde's social media accounts did not reveal any seemingly false or disruptive posts since the passwords were displayed on that French broadcast. However, the same Twitter user found another screengrab of a completely different news segment about TV5Monde's hacking ordeal—which also contained a post-it note with what appeared to be </a:t>
            </a:r>
            <a:r>
              <a:rPr lang="en-GB" noProof="0" dirty="0" smtClean="0">
                <a:hlinkClick r:id="rId5"/>
              </a:rPr>
              <a:t>a staffer's general-use username and password</a:t>
            </a:r>
            <a:r>
              <a:rPr lang="en-GB" noProof="0" dirty="0" smtClean="0"/>
              <a:t>.</a:t>
            </a:r>
          </a:p>
          <a:p>
            <a:endParaRPr lang="en-GB" noProof="0" dirty="0"/>
          </a:p>
        </p:txBody>
      </p:sp>
      <p:sp>
        <p:nvSpPr>
          <p:cNvPr id="4" name="Foliennummernplatzhalter 3"/>
          <p:cNvSpPr>
            <a:spLocks noGrp="1"/>
          </p:cNvSpPr>
          <p:nvPr>
            <p:ph type="sldNum" sz="quarter" idx="10"/>
          </p:nvPr>
        </p:nvSpPr>
        <p:spPr/>
        <p:txBody>
          <a:bodyPr/>
          <a:lstStyle/>
          <a:p>
            <a:pPr>
              <a:defRPr/>
            </a:pPr>
            <a:fld id="{E062766C-C1FB-45C6-9799-88FEFF06CC81}" type="slidenum">
              <a:rPr lang="de-DE" smtClean="0"/>
              <a:pPr>
                <a:defRPr/>
              </a:pPr>
              <a:t>21</a:t>
            </a:fld>
            <a:endParaRPr lang="en-GB"/>
          </a:p>
        </p:txBody>
      </p:sp>
    </p:spTree>
    <p:extLst>
      <p:ext uri="{BB962C8B-B14F-4D97-AF65-F5344CB8AC3E}">
        <p14:creationId xmlns:p14="http://schemas.microsoft.com/office/powerpoint/2010/main" val="601180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pPr>
              <a:defRPr/>
            </a:pPr>
            <a:fld id="{E062766C-C1FB-45C6-9799-88FEFF06CC81}" type="slidenum">
              <a:rPr lang="de-DE" smtClean="0"/>
              <a:pPr>
                <a:defRPr/>
              </a:pPr>
              <a:t>22</a:t>
            </a:fld>
            <a:endParaRPr lang="en-GB"/>
          </a:p>
        </p:txBody>
      </p:sp>
    </p:spTree>
    <p:extLst>
      <p:ext uri="{BB962C8B-B14F-4D97-AF65-F5344CB8AC3E}">
        <p14:creationId xmlns:p14="http://schemas.microsoft.com/office/powerpoint/2010/main" val="482874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baseline="0" noProof="0" dirty="0" smtClean="0"/>
              <a:t>Answers might be:</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GB" baseline="0" noProof="0" dirty="0" smtClean="0"/>
              <a:t>Watching videos / TV</a:t>
            </a:r>
          </a:p>
          <a:p>
            <a:pPr marL="171450" indent="-171450">
              <a:buFontTx/>
              <a:buChar char="-"/>
            </a:pPr>
            <a:r>
              <a:rPr lang="en-GB" baseline="0" noProof="0" dirty="0" smtClean="0"/>
              <a:t>Browsing</a:t>
            </a:r>
          </a:p>
          <a:p>
            <a:pPr marL="171450" indent="-171450">
              <a:buFontTx/>
              <a:buChar char="-"/>
            </a:pPr>
            <a:r>
              <a:rPr lang="en-GB" baseline="0" noProof="0" dirty="0" smtClean="0"/>
              <a:t>Shopping</a:t>
            </a:r>
          </a:p>
          <a:p>
            <a:pPr marL="171450" indent="-171450">
              <a:buFontTx/>
              <a:buChar char="-"/>
            </a:pPr>
            <a:r>
              <a:rPr lang="en-GB" baseline="0" noProof="0" dirty="0" smtClean="0"/>
              <a:t>Chatting / Social Media</a:t>
            </a:r>
          </a:p>
          <a:p>
            <a:pPr marL="171450" indent="-171450">
              <a:buFontTx/>
              <a:buChar char="-"/>
            </a:pPr>
            <a:r>
              <a:rPr lang="en-GB" baseline="0" noProof="0" dirty="0" smtClean="0"/>
              <a:t>WhatsApp</a:t>
            </a:r>
          </a:p>
          <a:p>
            <a:pPr marL="171450" indent="-171450">
              <a:buFontTx/>
              <a:buChar char="-"/>
            </a:pPr>
            <a:r>
              <a:rPr lang="en-GB" baseline="0" noProof="0" dirty="0" smtClean="0"/>
              <a:t>Reading and writing e-mails </a:t>
            </a:r>
          </a:p>
          <a:p>
            <a:pPr marL="171450" indent="-171450">
              <a:buFontTx/>
              <a:buChar char="-"/>
            </a:pPr>
            <a:r>
              <a:rPr lang="en-GB" baseline="0" noProof="0" dirty="0" smtClean="0"/>
              <a:t>e-banking</a:t>
            </a:r>
          </a:p>
          <a:p>
            <a:pPr marL="171450" indent="-171450">
              <a:buFontTx/>
              <a:buChar char="-"/>
            </a:pPr>
            <a:r>
              <a:rPr lang="en-GB" baseline="0" noProof="0" dirty="0" smtClean="0"/>
              <a:t>…</a:t>
            </a:r>
          </a:p>
          <a:p>
            <a:pPr marL="0" indent="0">
              <a:buFontTx/>
              <a:buNone/>
            </a:pPr>
            <a:r>
              <a:rPr lang="en-GB" baseline="0" noProof="0" dirty="0" smtClean="0"/>
              <a:t>Most of these activities require an ACCOUNT to perform them. </a:t>
            </a:r>
          </a:p>
          <a:p>
            <a:pPr marL="0" indent="0">
              <a:buFontTx/>
              <a:buNone/>
            </a:pPr>
            <a:endParaRPr lang="en-GB" baseline="0" noProof="0" dirty="0" smtClean="0"/>
          </a:p>
          <a:p>
            <a:pPr marL="0" indent="0">
              <a:buFontTx/>
              <a:buNone/>
            </a:pPr>
            <a:r>
              <a:rPr lang="en-GB" b="1" i="1" baseline="0" noProof="0" dirty="0" smtClean="0"/>
              <a:t>Now that you thought about your activities in the cyber space, let’s think about threats related to them.</a:t>
            </a:r>
          </a:p>
        </p:txBody>
      </p:sp>
      <p:sp>
        <p:nvSpPr>
          <p:cNvPr id="4" name="Foliennummernplatzhalter 3"/>
          <p:cNvSpPr>
            <a:spLocks noGrp="1"/>
          </p:cNvSpPr>
          <p:nvPr>
            <p:ph type="sldNum" sz="quarter" idx="10"/>
          </p:nvPr>
        </p:nvSpPr>
        <p:spPr/>
        <p:txBody>
          <a:bodyPr/>
          <a:lstStyle/>
          <a:p>
            <a:pPr>
              <a:defRPr/>
            </a:pPr>
            <a:fld id="{E062766C-C1FB-45C6-9799-88FEFF06CC81}" type="slidenum">
              <a:rPr lang="de-DE" smtClean="0"/>
              <a:pPr>
                <a:defRPr/>
              </a:pPr>
              <a:t>2</a:t>
            </a:fld>
            <a:endParaRPr lang="en-GB"/>
          </a:p>
        </p:txBody>
      </p:sp>
    </p:spTree>
    <p:extLst>
      <p:ext uri="{BB962C8B-B14F-4D97-AF65-F5344CB8AC3E}">
        <p14:creationId xmlns:p14="http://schemas.microsoft.com/office/powerpoint/2010/main" val="20809772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noProof="0" dirty="0" smtClean="0"/>
              <a:t>The discussion</a:t>
            </a:r>
            <a:r>
              <a:rPr lang="en-GB" baseline="0" noProof="0" dirty="0" smtClean="0"/>
              <a:t> of the questions usually results in that the participants find different clues that this e-mail is likely a fake:</a:t>
            </a:r>
          </a:p>
          <a:p>
            <a:pPr marL="171450" indent="-171450">
              <a:buFontTx/>
              <a:buChar char="-"/>
            </a:pPr>
            <a:r>
              <a:rPr lang="en-GB" baseline="0" noProof="0" dirty="0" smtClean="0"/>
              <a:t>The «From» address is not an email address from Apple</a:t>
            </a:r>
          </a:p>
          <a:p>
            <a:pPr marL="171450" indent="-171450">
              <a:buFontTx/>
              <a:buChar char="-"/>
            </a:pPr>
            <a:r>
              <a:rPr lang="en-GB" baseline="0" noProof="0" dirty="0" smtClean="0"/>
              <a:t>Typos in the mail: </a:t>
            </a:r>
          </a:p>
          <a:p>
            <a:pPr marL="628650" lvl="1" indent="-171450">
              <a:buFontTx/>
              <a:buChar char="-"/>
            </a:pPr>
            <a:r>
              <a:rPr lang="en-GB" baseline="0" noProof="0" dirty="0" smtClean="0"/>
              <a:t>Copy right instead of copyright</a:t>
            </a:r>
          </a:p>
          <a:p>
            <a:pPr marL="628650" lvl="1" indent="-171450">
              <a:buFontTx/>
              <a:buChar char="-"/>
            </a:pPr>
            <a:r>
              <a:rPr lang="en-GB" baseline="0" noProof="0" dirty="0" smtClean="0"/>
              <a:t>Apple store is written with an I instead of an L</a:t>
            </a:r>
          </a:p>
          <a:p>
            <a:pPr marL="171450" lvl="0" indent="-171450">
              <a:buFontTx/>
              <a:buChar char="-"/>
            </a:pPr>
            <a:r>
              <a:rPr lang="en-GB" baseline="0" noProof="0" dirty="0" smtClean="0"/>
              <a:t>Strange sentence: «… that you can continue to enjoy» =&gt; enjoy what?</a:t>
            </a:r>
          </a:p>
          <a:p>
            <a:pPr marL="171450" lvl="0" indent="-171450">
              <a:buFontTx/>
              <a:buChar char="-"/>
            </a:pPr>
            <a:r>
              <a:rPr lang="en-GB" baseline="0" noProof="0" dirty="0" smtClean="0"/>
              <a:t>Subject with inconsistent use of Capital letters</a:t>
            </a:r>
          </a:p>
          <a:p>
            <a:pPr marL="171450" lvl="0" indent="-171450">
              <a:buFontTx/>
              <a:buChar char="-"/>
            </a:pPr>
            <a:r>
              <a:rPr lang="en-GB" baseline="0" noProof="0" dirty="0" smtClean="0"/>
              <a:t>Apple would know the name of the customer</a:t>
            </a:r>
          </a:p>
          <a:p>
            <a:pPr marL="171450" lvl="0" indent="-171450">
              <a:buFontTx/>
              <a:buChar char="-"/>
            </a:pPr>
            <a:r>
              <a:rPr lang="en-GB" baseline="0" noProof="0" dirty="0" smtClean="0"/>
              <a:t>…</a:t>
            </a:r>
          </a:p>
          <a:p>
            <a:pPr marL="0" lvl="0" indent="0">
              <a:buFontTx/>
              <a:buNone/>
            </a:pPr>
            <a:endParaRPr lang="en-GB" baseline="0" noProof="0" dirty="0" smtClean="0"/>
          </a:p>
          <a:p>
            <a:pPr marL="0" lvl="0" indent="0">
              <a:buFontTx/>
              <a:buNone/>
            </a:pPr>
            <a:r>
              <a:rPr lang="en-GB" baseline="0" noProof="0" dirty="0" smtClean="0"/>
              <a:t>Well, it seems that we have identified quite a lot of clues that this e-mail is likely a fake. </a:t>
            </a:r>
          </a:p>
          <a:p>
            <a:pPr marL="0" lvl="0" indent="0">
              <a:buFontTx/>
              <a:buNone/>
            </a:pPr>
            <a:r>
              <a:rPr lang="en-GB" baseline="0" noProof="0" dirty="0" smtClean="0"/>
              <a:t>More precisely, it’s a so-called phishing e-mail.</a:t>
            </a:r>
          </a:p>
          <a:p>
            <a:pPr marL="0" lvl="0" indent="0">
              <a:buFontTx/>
              <a:buNone/>
            </a:pPr>
            <a:endParaRPr lang="en-GB" baseline="0" noProof="0" dirty="0" smtClean="0"/>
          </a:p>
          <a:p>
            <a:pPr marL="0" lvl="0" indent="0">
              <a:buFontTx/>
              <a:buNone/>
            </a:pPr>
            <a:r>
              <a:rPr lang="en-GB" b="1" i="1" baseline="0" noProof="0" dirty="0" smtClean="0"/>
              <a:t>A classic e-mail phishing attack to steal account data works as follows.</a:t>
            </a:r>
          </a:p>
        </p:txBody>
      </p:sp>
      <p:sp>
        <p:nvSpPr>
          <p:cNvPr id="4" name="Foliennummernplatzhalter 3"/>
          <p:cNvSpPr>
            <a:spLocks noGrp="1"/>
          </p:cNvSpPr>
          <p:nvPr>
            <p:ph type="sldNum" sz="quarter" idx="10"/>
          </p:nvPr>
        </p:nvSpPr>
        <p:spPr/>
        <p:txBody>
          <a:bodyPr/>
          <a:lstStyle/>
          <a:p>
            <a:pPr>
              <a:defRPr/>
            </a:pPr>
            <a:fld id="{E062766C-C1FB-45C6-9799-88FEFF06CC81}" type="slidenum">
              <a:rPr lang="de-DE" smtClean="0"/>
              <a:pPr>
                <a:defRPr/>
              </a:pPr>
              <a:t>23</a:t>
            </a:fld>
            <a:endParaRPr lang="en-GB"/>
          </a:p>
        </p:txBody>
      </p:sp>
    </p:spTree>
    <p:extLst>
      <p:ext uri="{BB962C8B-B14F-4D97-AF65-F5344CB8AC3E}">
        <p14:creationId xmlns:p14="http://schemas.microsoft.com/office/powerpoint/2010/main" val="16786884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F76164-7FBD-9B40-979E-7569CE10085C}" type="slidenum">
              <a:rPr lang="en-US"/>
              <a:pPr/>
              <a:t>24</a:t>
            </a:fld>
            <a:endParaRPr lang="en-US"/>
          </a:p>
        </p:txBody>
      </p:sp>
      <p:sp>
        <p:nvSpPr>
          <p:cNvPr id="686082" name="Rectangle 2"/>
          <p:cNvSpPr>
            <a:spLocks noGrp="1" noRot="1" noChangeAspect="1" noChangeArrowheads="1" noTextEdit="1"/>
          </p:cNvSpPr>
          <p:nvPr>
            <p:ph type="sldImg"/>
          </p:nvPr>
        </p:nvSpPr>
        <p:spPr>
          <a:ln/>
        </p:spPr>
      </p:sp>
      <p:sp>
        <p:nvSpPr>
          <p:cNvPr id="686083" name="Rectangle 3"/>
          <p:cNvSpPr>
            <a:spLocks noGrp="1" noChangeArrowheads="1"/>
          </p:cNvSpPr>
          <p:nvPr>
            <p:ph type="body" idx="1"/>
          </p:nvPr>
        </p:nvSpPr>
        <p:spPr/>
        <p:txBody>
          <a:bodyPr/>
          <a:lstStyle/>
          <a:p>
            <a:pPr lvl="0"/>
            <a:r>
              <a:rPr lang="en-GB" noProof="0" dirty="0" smtClean="0"/>
              <a:t>We assume the attacker uses a fake web</a:t>
            </a:r>
            <a:r>
              <a:rPr lang="en-GB" baseline="0" noProof="0" dirty="0" smtClean="0"/>
              <a:t> site that looks the same as the website that is faked</a:t>
            </a:r>
            <a:r>
              <a:rPr lang="en-GB" noProof="0" dirty="0" smtClean="0"/>
              <a:t> (at least login-screen).</a:t>
            </a:r>
          </a:p>
          <a:p>
            <a:pPr lvl="0"/>
            <a:r>
              <a:rPr lang="en-GB" noProof="0" dirty="0" smtClean="0"/>
              <a:t>Victims are lured to the fake web site via a phishing e-mail.</a:t>
            </a:r>
          </a:p>
          <a:p>
            <a:pPr lvl="0"/>
            <a:r>
              <a:rPr lang="en-GB" noProof="0" dirty="0" smtClean="0"/>
              <a:t>Victims provide the credentials and the attacker can use them at the real website.</a:t>
            </a:r>
          </a:p>
          <a:p>
            <a:pPr lvl="0"/>
            <a:endParaRPr lang="en-GB" noProof="0" dirty="0" smtClean="0"/>
          </a:p>
          <a:p>
            <a:pPr lvl="0"/>
            <a:r>
              <a:rPr lang="en-GB" b="1" noProof="0" dirty="0" smtClean="0"/>
              <a:t>Phishing</a:t>
            </a:r>
            <a:r>
              <a:rPr lang="en-GB" noProof="0" dirty="0" smtClean="0"/>
              <a:t> in general is the attempt to obtain sensitive information such as usernames, passwords (and sometimes, indirectly, money), often for malicious reasons, by masquerading as a trustworthy entity in an electronic</a:t>
            </a:r>
            <a:r>
              <a:rPr lang="en-GB" baseline="0" noProof="0" dirty="0" smtClean="0"/>
              <a:t> communication.</a:t>
            </a:r>
            <a:endParaRPr lang="en-GB" noProof="0" dirty="0" smtClean="0"/>
          </a:p>
          <a:p>
            <a:pPr lvl="0"/>
            <a:endParaRPr lang="en-GB" noProof="0" dirty="0" smtClean="0"/>
          </a:p>
          <a:p>
            <a:pPr lvl="0"/>
            <a:r>
              <a:rPr lang="en-GB" b="1" i="1" noProof="0" dirty="0" smtClean="0"/>
              <a:t>The previous example of a phishing e-mail</a:t>
            </a:r>
            <a:r>
              <a:rPr lang="en-GB" b="1" i="1" baseline="0" noProof="0" dirty="0" smtClean="0"/>
              <a:t> was quite poorly written. </a:t>
            </a:r>
            <a:endParaRPr lang="en-GB" b="1" i="1" noProof="0" dirty="0" smtClean="0"/>
          </a:p>
        </p:txBody>
      </p:sp>
    </p:spTree>
    <p:extLst>
      <p:ext uri="{BB962C8B-B14F-4D97-AF65-F5344CB8AC3E}">
        <p14:creationId xmlns:p14="http://schemas.microsoft.com/office/powerpoint/2010/main" val="3564933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lnSpcReduction="10000"/>
          </a:bodyPr>
          <a:lstStyle/>
          <a:p>
            <a:r>
              <a:rPr lang="en-GB" b="1" noProof="0" dirty="0" smtClean="0"/>
              <a:t>Question:</a:t>
            </a:r>
            <a:r>
              <a:rPr lang="en-GB" noProof="0" dirty="0" smtClean="0"/>
              <a:t> Why is this e-mail</a:t>
            </a:r>
            <a:r>
              <a:rPr lang="en-GB" baseline="0" noProof="0" dirty="0" smtClean="0"/>
              <a:t> better than the one before?</a:t>
            </a:r>
          </a:p>
          <a:p>
            <a:pPr marL="171450" indent="-171450">
              <a:buFontTx/>
              <a:buChar char="-"/>
            </a:pPr>
            <a:r>
              <a:rPr lang="en-GB" baseline="0" noProof="0" dirty="0" smtClean="0"/>
              <a:t>Sender e-mail address is an address from Apple</a:t>
            </a:r>
          </a:p>
          <a:p>
            <a:pPr marL="171450" indent="-171450">
              <a:buFontTx/>
              <a:buChar char="-"/>
            </a:pPr>
            <a:r>
              <a:rPr lang="en-GB" noProof="0" dirty="0" smtClean="0"/>
              <a:t>Access warnings like this</a:t>
            </a:r>
            <a:r>
              <a:rPr lang="en-GB" baseline="0" noProof="0" dirty="0" smtClean="0"/>
              <a:t> one</a:t>
            </a:r>
            <a:r>
              <a:rPr lang="en-GB" noProof="0" dirty="0" smtClean="0"/>
              <a:t> are indeed sent by some service providers =&gt;</a:t>
            </a:r>
            <a:r>
              <a:rPr lang="en-GB" baseline="0" noProof="0" dirty="0" smtClean="0"/>
              <a:t> send something that seems legitimate</a:t>
            </a:r>
            <a:endParaRPr lang="en-GB" noProof="0" dirty="0" smtClean="0"/>
          </a:p>
          <a:p>
            <a:pPr marL="0" indent="0">
              <a:buFontTx/>
              <a:buNone/>
            </a:pPr>
            <a:endParaRPr lang="en-GB" noProof="0" dirty="0" smtClean="0"/>
          </a:p>
          <a:p>
            <a:pPr marL="0" indent="0">
              <a:buFontTx/>
              <a:buNone/>
            </a:pPr>
            <a:r>
              <a:rPr lang="en-GB" noProof="0" dirty="0" smtClean="0"/>
              <a:t>Nevertheless, the user should not click on the link in this email</a:t>
            </a:r>
            <a:r>
              <a:rPr lang="en-GB" baseline="0" noProof="0" dirty="0" smtClean="0"/>
              <a:t>, it’s a phishing e-mail.</a:t>
            </a:r>
          </a:p>
          <a:p>
            <a:pPr marL="0" indent="0">
              <a:buFontTx/>
              <a:buNone/>
            </a:pPr>
            <a:endParaRPr lang="en-GB" baseline="0" noProof="0" dirty="0" smtClean="0"/>
          </a:p>
          <a:p>
            <a:pPr marL="0" indent="0">
              <a:buFontTx/>
              <a:buNone/>
            </a:pPr>
            <a:r>
              <a:rPr lang="en-GB" b="1" i="1" baseline="0" noProof="0" dirty="0" smtClean="0"/>
              <a:t>Let’s now have a look at how difficult (or how easy) it is to craft such a phishing e-mail.</a:t>
            </a:r>
          </a:p>
          <a:p>
            <a:pPr marL="0" indent="0">
              <a:buFontTx/>
              <a:buNone/>
            </a:pPr>
            <a:r>
              <a:rPr lang="en-GB" b="1" i="1" baseline="0" noProof="0" dirty="0" smtClean="0"/>
              <a:t>When doing this, let’s also have a look at additional clues (aside from the quality) that we can use to identify such e-mails. </a:t>
            </a:r>
            <a:br>
              <a:rPr lang="en-GB" b="1" i="1" baseline="0" noProof="0" dirty="0" smtClean="0"/>
            </a:br>
            <a:endParaRPr lang="en-GB" b="1" i="1" baseline="0" noProof="0" dirty="0" smtClean="0"/>
          </a:p>
          <a:p>
            <a:pPr marL="0" indent="0">
              <a:buFontTx/>
              <a:buNone/>
            </a:pPr>
            <a:endParaRPr lang="en-GB" baseline="0" noProof="0" dirty="0" smtClean="0"/>
          </a:p>
          <a:p>
            <a:pPr marL="0" indent="0">
              <a:buFontTx/>
              <a:buNone/>
            </a:pPr>
            <a:r>
              <a:rPr lang="en-GB" i="1" baseline="0" noProof="0" dirty="0" smtClean="0"/>
              <a:t>Optional Question:</a:t>
            </a:r>
          </a:p>
          <a:p>
            <a:pPr marL="171450" indent="-171450">
              <a:buFontTx/>
              <a:buChar char="-"/>
            </a:pPr>
            <a:r>
              <a:rPr lang="en-GB" i="1" baseline="0" noProof="0" dirty="0" smtClean="0"/>
              <a:t>What would likely happen when the user replies to this email anyway?</a:t>
            </a:r>
          </a:p>
          <a:p>
            <a:pPr marL="0" indent="0">
              <a:buFontTx/>
              <a:buNone/>
            </a:pPr>
            <a:endParaRPr lang="en-GB" i="1" baseline="0" noProof="0" dirty="0" smtClean="0"/>
          </a:p>
          <a:p>
            <a:pPr marL="0" indent="0">
              <a:buFontTx/>
              <a:buNone/>
            </a:pPr>
            <a:r>
              <a:rPr lang="en-GB" i="1" baseline="0" noProof="0" dirty="0" smtClean="0"/>
              <a:t>Since the «From» address is not owned by the attacker, he would not be aware of the response. </a:t>
            </a:r>
          </a:p>
          <a:p>
            <a:pPr marL="0" indent="0">
              <a:buFontTx/>
              <a:buNone/>
            </a:pPr>
            <a:r>
              <a:rPr lang="en-GB" i="1" baseline="0" noProof="0" dirty="0" smtClean="0"/>
              <a:t>Most likely, the attacker chose an address that does not exist or one that has an auto-reply sent telling the user that this is an address which is not managed by a human (e.g., “do-not-reply” address from newsletters).</a:t>
            </a:r>
            <a:endParaRPr lang="en-GB" i="1" noProof="0" dirty="0"/>
          </a:p>
        </p:txBody>
      </p:sp>
      <p:sp>
        <p:nvSpPr>
          <p:cNvPr id="4" name="Foliennummernplatzhalter 3"/>
          <p:cNvSpPr>
            <a:spLocks noGrp="1"/>
          </p:cNvSpPr>
          <p:nvPr>
            <p:ph type="sldNum" sz="quarter" idx="10"/>
          </p:nvPr>
        </p:nvSpPr>
        <p:spPr/>
        <p:txBody>
          <a:bodyPr/>
          <a:lstStyle/>
          <a:p>
            <a:pPr>
              <a:defRPr/>
            </a:pPr>
            <a:fld id="{E062766C-C1FB-45C6-9799-88FEFF06CC81}" type="slidenum">
              <a:rPr lang="de-DE" smtClean="0"/>
              <a:pPr>
                <a:defRPr/>
              </a:pPr>
              <a:t>25</a:t>
            </a:fld>
            <a:endParaRPr lang="en-GB"/>
          </a:p>
        </p:txBody>
      </p:sp>
    </p:spTree>
    <p:extLst>
      <p:ext uri="{BB962C8B-B14F-4D97-AF65-F5344CB8AC3E}">
        <p14:creationId xmlns:p14="http://schemas.microsoft.com/office/powerpoint/2010/main" val="2082521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noProof="0" dirty="0" smtClean="0"/>
              <a:t>Demo 2 – Use https://emkei.cz/</a:t>
            </a:r>
            <a:r>
              <a:rPr lang="en-GB" baseline="0" noProof="0" dirty="0" smtClean="0"/>
              <a:t> to create your own story and e-mail. The following (hidden) slides show you the steps to perform with a teacher &amp; homework sample. </a:t>
            </a:r>
          </a:p>
          <a:p>
            <a:endParaRPr lang="en-GB" baseline="0" noProof="0"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GB" baseline="0" noProof="0" dirty="0" smtClean="0"/>
              <a:t>Instead of doing it live, you might use the sample slides for the «Demo» and analysis. </a:t>
            </a:r>
            <a:endParaRPr lang="en-GB" noProof="0" dirty="0" smtClean="0"/>
          </a:p>
          <a:p>
            <a:r>
              <a:rPr lang="en-GB" baseline="0" noProof="0" dirty="0" smtClean="0"/>
              <a:t>WARNING: The e-mail and e-mail client software used in the following example are in GERMAN.</a:t>
            </a:r>
          </a:p>
          <a:p>
            <a:endParaRPr lang="en-GB" baseline="0" noProof="0" dirty="0" smtClean="0"/>
          </a:p>
        </p:txBody>
      </p:sp>
      <p:sp>
        <p:nvSpPr>
          <p:cNvPr id="4" name="Foliennummernplatzhalter 3"/>
          <p:cNvSpPr>
            <a:spLocks noGrp="1"/>
          </p:cNvSpPr>
          <p:nvPr>
            <p:ph type="sldNum" sz="quarter" idx="10"/>
          </p:nvPr>
        </p:nvSpPr>
        <p:spPr/>
        <p:txBody>
          <a:bodyPr/>
          <a:lstStyle/>
          <a:p>
            <a:pPr>
              <a:defRPr/>
            </a:pPr>
            <a:fld id="{E062766C-C1FB-45C6-9799-88FEFF06CC81}" type="slidenum">
              <a:rPr lang="de-DE" smtClean="0"/>
              <a:pPr>
                <a:defRPr/>
              </a:pPr>
              <a:t>26</a:t>
            </a:fld>
            <a:endParaRPr lang="en-GB"/>
          </a:p>
        </p:txBody>
      </p:sp>
    </p:spTree>
    <p:extLst>
      <p:ext uri="{BB962C8B-B14F-4D97-AF65-F5344CB8AC3E}">
        <p14:creationId xmlns:p14="http://schemas.microsoft.com/office/powerpoint/2010/main" val="29611558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noProof="0" dirty="0" smtClean="0"/>
              <a:t>No programming</a:t>
            </a:r>
            <a:r>
              <a:rPr lang="en-GB" baseline="0" noProof="0" dirty="0" smtClean="0"/>
              <a:t> or hacking skills needed. The Internet offers this service for free!</a:t>
            </a:r>
          </a:p>
          <a:p>
            <a:r>
              <a:rPr lang="en-GB" baseline="0" noProof="0" dirty="0" smtClean="0"/>
              <a:t>The screenshot shows an example of such a site that makes sending phishing e-mails easy and free:</a:t>
            </a:r>
          </a:p>
          <a:p>
            <a:r>
              <a:rPr lang="en-GB" noProof="0" dirty="0" smtClean="0"/>
              <a:t>https://emkei.cz/</a:t>
            </a:r>
          </a:p>
          <a:p>
            <a:endParaRPr lang="en-GB" dirty="0"/>
          </a:p>
        </p:txBody>
      </p:sp>
      <p:sp>
        <p:nvSpPr>
          <p:cNvPr id="4" name="Foliennummernplatzhalter 3"/>
          <p:cNvSpPr>
            <a:spLocks noGrp="1"/>
          </p:cNvSpPr>
          <p:nvPr>
            <p:ph type="sldNum" sz="quarter" idx="10"/>
          </p:nvPr>
        </p:nvSpPr>
        <p:spPr/>
        <p:txBody>
          <a:bodyPr/>
          <a:lstStyle/>
          <a:p>
            <a:pPr>
              <a:defRPr/>
            </a:pPr>
            <a:fld id="{E062766C-C1FB-45C6-9799-88FEFF06CC81}" type="slidenum">
              <a:rPr lang="de-DE" smtClean="0"/>
              <a:pPr>
                <a:defRPr/>
              </a:pPr>
              <a:t>27</a:t>
            </a:fld>
            <a:endParaRPr lang="en-GB"/>
          </a:p>
        </p:txBody>
      </p:sp>
    </p:spTree>
    <p:extLst>
      <p:ext uri="{BB962C8B-B14F-4D97-AF65-F5344CB8AC3E}">
        <p14:creationId xmlns:p14="http://schemas.microsoft.com/office/powerpoint/2010/main" val="2052749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fontScale="85000" lnSpcReduction="10000"/>
          </a:bodyPr>
          <a:lstStyle/>
          <a:p>
            <a:r>
              <a:rPr lang="en-GB" b="1" dirty="0" smtClean="0"/>
              <a:t>NOTE: You</a:t>
            </a:r>
            <a:r>
              <a:rPr lang="en-GB" b="1" baseline="0" dirty="0" smtClean="0"/>
              <a:t> should prepare your OWN e-mail that matches YOUR setup and setting. This one is for a person that wants a teacher at ZHAW to download and open a malicious MS Word file. The person claims to be a student of this teacher and the link in the mail seems to point to the </a:t>
            </a:r>
            <a:r>
              <a:rPr lang="en-GB" b="1" baseline="0" dirty="0" err="1" smtClean="0"/>
              <a:t>dropbox</a:t>
            </a:r>
            <a:r>
              <a:rPr lang="en-GB" b="1" baseline="0" dirty="0" smtClean="0"/>
              <a:t> account of the student. Actually, it points to a “malicious site” hosting a malicious MS Word file.</a:t>
            </a:r>
          </a:p>
          <a:p>
            <a:endParaRPr lang="en-GB" dirty="0" smtClean="0"/>
          </a:p>
          <a:p>
            <a:r>
              <a:rPr lang="en-GB" dirty="0" smtClean="0"/>
              <a:t>First,</a:t>
            </a:r>
            <a:r>
              <a:rPr lang="en-GB" baseline="0" dirty="0" smtClean="0"/>
              <a:t> we define the name and address of the sender as it should appear in the victim’s e-mail client. </a:t>
            </a:r>
          </a:p>
          <a:p>
            <a:r>
              <a:rPr lang="en-GB" baseline="0" dirty="0" smtClean="0"/>
              <a:t>The name and from address can be (almost) arbitrary. </a:t>
            </a:r>
          </a:p>
          <a:p>
            <a:endParaRPr lang="en-GB" baseline="0" dirty="0" smtClean="0"/>
          </a:p>
          <a:p>
            <a:r>
              <a:rPr lang="en-GB" i="1" baseline="0" dirty="0" smtClean="0"/>
              <a:t>Additional information:</a:t>
            </a:r>
          </a:p>
          <a:p>
            <a:r>
              <a:rPr lang="en-GB" i="1" baseline="0" dirty="0" smtClean="0"/>
              <a:t>We say almost because most mail providers (like Gmail) might block e-mails if the sending mail server is not listed as being responsible for sending e-mails for the domain in the from address of the e-mail.</a:t>
            </a:r>
          </a:p>
          <a:p>
            <a:r>
              <a:rPr lang="en-GB" i="1" baseline="0" dirty="0" smtClean="0"/>
              <a:t>So if a server in the </a:t>
            </a:r>
            <a:r>
              <a:rPr lang="en-GB" i="1" noProof="0" dirty="0" smtClean="0"/>
              <a:t>emkei.cz domain sends an</a:t>
            </a:r>
            <a:r>
              <a:rPr lang="en-GB" i="1" baseline="0" noProof="0" dirty="0" smtClean="0"/>
              <a:t> e-mail with a from address from Apple, this COULD be detected and blocked.  But it’s not so easy because who knows what domains this server is actually responsible for?</a:t>
            </a:r>
          </a:p>
          <a:p>
            <a:r>
              <a:rPr lang="en-GB" i="1" baseline="0" dirty="0" smtClean="0"/>
              <a:t>For this approach to work, the domain owners have to setup and maintain so called SPF and DMARC records stating what mail servers are allowed to send mails for a specific domain. If a domain does not define this, it’s not possible to decide whether the sending mail server is allowed to send mails for this domain.</a:t>
            </a:r>
          </a:p>
          <a:p>
            <a:endParaRPr lang="en-GB" i="1" baseline="0" dirty="0" smtClean="0"/>
          </a:p>
          <a:p>
            <a:r>
              <a:rPr lang="en-GB" i="1" baseline="0" dirty="0" smtClean="0"/>
              <a:t>Another challenge with using SPF is mail forwarding where the sender’s address is preserved (most mail providers allow this). Suddenly, Gmail appears to send e-mails from arbitrary domains!</a:t>
            </a:r>
          </a:p>
          <a:p>
            <a:r>
              <a:rPr lang="en-GB" i="1" baseline="0" dirty="0" smtClean="0"/>
              <a:t>For systems making use of SPF not to block such e-mails, “forwarders” have to be whitelisted (or blocking based on SPF has to be turned off).</a:t>
            </a:r>
          </a:p>
          <a:p>
            <a:endParaRPr lang="en-GB" i="1" baseline="0" dirty="0" smtClean="0"/>
          </a:p>
          <a:p>
            <a:r>
              <a:rPr lang="en-GB" i="1" baseline="0" dirty="0" smtClean="0"/>
              <a:t>More details on faking the sender address and SPF and DMARC can be found here:</a:t>
            </a:r>
          </a:p>
          <a:p>
            <a:r>
              <a:rPr lang="en-GB" i="1" baseline="0" dirty="0" smtClean="0"/>
              <a:t>http://lifehacker.com/how-spammers-spoof-your-email-address-and-how-to-prote-1579478914</a:t>
            </a:r>
          </a:p>
          <a:p>
            <a:endParaRPr lang="en-GB" i="1" baseline="0" dirty="0" smtClean="0"/>
          </a:p>
        </p:txBody>
      </p:sp>
      <p:sp>
        <p:nvSpPr>
          <p:cNvPr id="4" name="Foliennummernplatzhalter 3"/>
          <p:cNvSpPr>
            <a:spLocks noGrp="1"/>
          </p:cNvSpPr>
          <p:nvPr>
            <p:ph type="sldNum" sz="quarter" idx="10"/>
          </p:nvPr>
        </p:nvSpPr>
        <p:spPr/>
        <p:txBody>
          <a:bodyPr/>
          <a:lstStyle/>
          <a:p>
            <a:pPr>
              <a:defRPr/>
            </a:pPr>
            <a:fld id="{E062766C-C1FB-45C6-9799-88FEFF06CC81}" type="slidenum">
              <a:rPr lang="de-DE" smtClean="0"/>
              <a:pPr>
                <a:defRPr/>
              </a:pPr>
              <a:t>28</a:t>
            </a:fld>
            <a:endParaRPr lang="en-GB"/>
          </a:p>
        </p:txBody>
      </p:sp>
    </p:spTree>
    <p:extLst>
      <p:ext uri="{BB962C8B-B14F-4D97-AF65-F5344CB8AC3E}">
        <p14:creationId xmlns:p14="http://schemas.microsoft.com/office/powerpoint/2010/main" val="35435794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smtClean="0"/>
              <a:t>Next, we compile the actual message using the text/html</a:t>
            </a:r>
            <a:r>
              <a:rPr lang="en-GB" baseline="0" dirty="0" smtClean="0"/>
              <a:t> WYSIWYG editor.</a:t>
            </a:r>
          </a:p>
          <a:p>
            <a:endParaRPr lang="en-GB" baseline="0" dirty="0" smtClean="0"/>
          </a:p>
          <a:p>
            <a:r>
              <a:rPr lang="en-GB" b="0" i="0" baseline="0" dirty="0" smtClean="0"/>
              <a:t>Note: COPY-PASTE the following text into the above window (or use a tool like </a:t>
            </a:r>
            <a:r>
              <a:rPr lang="en-GB" b="0" i="0" baseline="0" dirty="0" err="1" smtClean="0"/>
              <a:t>LastPass</a:t>
            </a:r>
            <a:r>
              <a:rPr lang="en-GB" b="0" i="0" baseline="0" dirty="0" smtClean="0"/>
              <a:t> to auto-fill/pre-fill the web form).</a:t>
            </a:r>
          </a:p>
          <a:p>
            <a:r>
              <a:rPr lang="en-GB" b="0" i="0" baseline="0" dirty="0" smtClean="0"/>
              <a:t>Replace this text with your OWN text (see previous slide):</a:t>
            </a:r>
          </a:p>
          <a:p>
            <a:endParaRPr lang="en-GB" b="0" i="1" baseline="0" dirty="0" smtClean="0"/>
          </a:p>
          <a:p>
            <a:r>
              <a:rPr lang="de-CH" dirty="0" smtClean="0"/>
              <a:t>Sehr geehrter Herr Tellenbach</a:t>
            </a:r>
          </a:p>
          <a:p>
            <a:r>
              <a:rPr lang="de-CH" dirty="0" smtClean="0"/>
              <a:t>Sie können die Hausaufgaben hier herunterladen:</a:t>
            </a:r>
          </a:p>
          <a:p>
            <a:r>
              <a:rPr lang="de-CH" dirty="0" smtClean="0">
                <a:hlinkClick r:id="rId3"/>
              </a:rPr>
              <a:t>www.dropbox.com/petermuster/schule/hausaufgaben-woche45.docx</a:t>
            </a:r>
            <a:r>
              <a:rPr lang="de-CH" dirty="0" smtClean="0"/>
              <a:t/>
            </a:r>
            <a:br>
              <a:rPr lang="de-CH" dirty="0" smtClean="0"/>
            </a:br>
            <a:endParaRPr lang="de-CH" dirty="0" smtClean="0"/>
          </a:p>
          <a:p>
            <a:r>
              <a:rPr lang="de-CH" dirty="0" smtClean="0"/>
              <a:t>Freundliche Grüsse,</a:t>
            </a:r>
          </a:p>
          <a:p>
            <a:r>
              <a:rPr lang="de-CH" dirty="0" smtClean="0"/>
              <a:t>Peter Muster</a:t>
            </a:r>
            <a:endParaRPr lang="de-CH" dirty="0"/>
          </a:p>
        </p:txBody>
      </p:sp>
      <p:sp>
        <p:nvSpPr>
          <p:cNvPr id="4" name="Foliennummernplatzhalter 3"/>
          <p:cNvSpPr>
            <a:spLocks noGrp="1"/>
          </p:cNvSpPr>
          <p:nvPr>
            <p:ph type="sldNum" sz="quarter" idx="10"/>
          </p:nvPr>
        </p:nvSpPr>
        <p:spPr/>
        <p:txBody>
          <a:bodyPr/>
          <a:lstStyle/>
          <a:p>
            <a:pPr>
              <a:defRPr/>
            </a:pPr>
            <a:fld id="{E062766C-C1FB-45C6-9799-88FEFF06CC81}" type="slidenum">
              <a:rPr lang="de-DE" smtClean="0"/>
              <a:pPr>
                <a:defRPr/>
              </a:pPr>
              <a:t>29</a:t>
            </a:fld>
            <a:endParaRPr lang="en-GB"/>
          </a:p>
        </p:txBody>
      </p:sp>
    </p:spTree>
    <p:extLst>
      <p:ext uri="{BB962C8B-B14F-4D97-AF65-F5344CB8AC3E}">
        <p14:creationId xmlns:p14="http://schemas.microsoft.com/office/powerpoint/2010/main" val="33031863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smtClean="0"/>
              <a:t>Finally,</a:t>
            </a:r>
            <a:r>
              <a:rPr lang="en-GB" baseline="0" dirty="0" smtClean="0"/>
              <a:t> we send the phishing e-mail. We have to solve a CAPTCHA so that this site can not be misused to send large amounts of spam and or phishing e-mails by mass mailing tools. </a:t>
            </a:r>
          </a:p>
          <a:p>
            <a:endParaRPr lang="en-GB" dirty="0"/>
          </a:p>
        </p:txBody>
      </p:sp>
      <p:sp>
        <p:nvSpPr>
          <p:cNvPr id="4" name="Foliennummernplatzhalter 3"/>
          <p:cNvSpPr>
            <a:spLocks noGrp="1"/>
          </p:cNvSpPr>
          <p:nvPr>
            <p:ph type="sldNum" sz="quarter" idx="10"/>
          </p:nvPr>
        </p:nvSpPr>
        <p:spPr/>
        <p:txBody>
          <a:bodyPr/>
          <a:lstStyle/>
          <a:p>
            <a:pPr>
              <a:defRPr/>
            </a:pPr>
            <a:fld id="{E062766C-C1FB-45C6-9799-88FEFF06CC81}" type="slidenum">
              <a:rPr lang="de-DE" smtClean="0"/>
              <a:pPr>
                <a:defRPr/>
              </a:pPr>
              <a:t>30</a:t>
            </a:fld>
            <a:endParaRPr lang="en-GB"/>
          </a:p>
        </p:txBody>
      </p:sp>
    </p:spTree>
    <p:extLst>
      <p:ext uri="{BB962C8B-B14F-4D97-AF65-F5344CB8AC3E}">
        <p14:creationId xmlns:p14="http://schemas.microsoft.com/office/powerpoint/2010/main" val="31395084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smtClean="0"/>
              <a:t>After sending the e-mail, we check our inbox and see that we received the phishing</a:t>
            </a:r>
            <a:r>
              <a:rPr lang="en-GB" baseline="0" dirty="0" smtClean="0"/>
              <a:t> e-mail. </a:t>
            </a:r>
          </a:p>
          <a:p>
            <a:r>
              <a:rPr lang="en-GB" baseline="0" dirty="0" smtClean="0"/>
              <a:t>Let’s have a closer look at this e-mail. </a:t>
            </a:r>
          </a:p>
          <a:p>
            <a:pPr marL="171450" indent="-171450">
              <a:buFontTx/>
              <a:buChar char="-"/>
            </a:pPr>
            <a:r>
              <a:rPr lang="en-GB" baseline="0" dirty="0" smtClean="0"/>
              <a:t>How can we find out whether or not this e-mail is from Peter Muster?</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GB" dirty="0" smtClean="0"/>
              <a:t>If you have a Peter Muster in your class and if you ask them</a:t>
            </a:r>
            <a:r>
              <a:rPr lang="en-GB" baseline="0" dirty="0" smtClean="0"/>
              <a:t> to hand in Homework this way: </a:t>
            </a:r>
            <a:r>
              <a:rPr lang="en-GB" dirty="0" smtClean="0"/>
              <a:t>Would you</a:t>
            </a:r>
            <a:r>
              <a:rPr lang="en-GB" baseline="0" dirty="0" smtClean="0"/>
              <a:t> be suspicious if you would get such an e-mail?</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endParaRPr lang="en-GB" baseline="0" dirty="0" smtClean="0"/>
          </a:p>
          <a:p>
            <a:pPr marL="171450" marR="0" lvl="0" indent="-171450" algn="l" defTabSz="914400" rtl="0" eaLnBrk="0" fontAlgn="base" latinLnBrk="0" hangingPunct="0">
              <a:lnSpc>
                <a:spcPct val="100000"/>
              </a:lnSpc>
              <a:spcBef>
                <a:spcPct val="30000"/>
              </a:spcBef>
              <a:spcAft>
                <a:spcPct val="0"/>
              </a:spcAft>
              <a:buClrTx/>
              <a:buSzTx/>
              <a:buFont typeface="Symbol" panose="05050102010706020507" pitchFamily="18" charset="2"/>
              <a:buChar char="Þ"/>
              <a:tabLst/>
              <a:defRPr/>
            </a:pPr>
            <a:r>
              <a:rPr lang="en-GB" i="1" baseline="0" dirty="0" smtClean="0"/>
              <a:t>Collect ideas/opinions from participants. Do NOT comment them. </a:t>
            </a:r>
            <a:br>
              <a:rPr lang="en-GB" i="1" baseline="0" dirty="0" smtClean="0"/>
            </a:br>
            <a:r>
              <a:rPr lang="en-GB" i="1" baseline="0" dirty="0" smtClean="0"/>
              <a:t/>
            </a:r>
            <a:br>
              <a:rPr lang="en-GB" i="1" baseline="0" dirty="0" smtClean="0"/>
            </a:br>
            <a:r>
              <a:rPr lang="en-GB" i="1" baseline="0" dirty="0" smtClean="0"/>
              <a:t>Depending on what they already know about this topic, they might propose:</a:t>
            </a:r>
            <a:br>
              <a:rPr lang="en-GB" i="1" baseline="0" dirty="0" smtClean="0"/>
            </a:br>
            <a:r>
              <a:rPr lang="en-GB" i="1" baseline="0" dirty="0" smtClean="0"/>
              <a:t>- to check whether the link is actually leading to </a:t>
            </a:r>
            <a:r>
              <a:rPr lang="en-GB" i="1" baseline="0" dirty="0" err="1" smtClean="0"/>
              <a:t>dropbox</a:t>
            </a:r>
            <a:r>
              <a:rPr lang="en-GB" i="1" baseline="0" dirty="0" smtClean="0"/>
              <a:t> and a legitimate file</a:t>
            </a:r>
            <a:br>
              <a:rPr lang="en-GB" i="1" baseline="0" dirty="0" smtClean="0"/>
            </a:br>
            <a:r>
              <a:rPr lang="en-GB" i="1" baseline="0" dirty="0" smtClean="0"/>
              <a:t>- to scan the file for viruses first, e.g. using the https://www.virustotal.com/ online scanner.</a:t>
            </a:r>
            <a:br>
              <a:rPr lang="en-GB" i="1" baseline="0" dirty="0" smtClean="0"/>
            </a:br>
            <a:r>
              <a:rPr lang="en-GB" i="1" baseline="0" dirty="0" smtClean="0"/>
              <a:t>- to reply to the email and/or to write an e-mail to Peter Muster to ask him whether this is indeed his homework e-mail (this makes not a lot of sense though if you expected to get this homework email)</a:t>
            </a:r>
          </a:p>
          <a:p>
            <a:pPr marL="0" marR="0" lvl="0" indent="0" algn="l" defTabSz="914400" rtl="0" eaLnBrk="0" fontAlgn="base" latinLnBrk="0" hangingPunct="0">
              <a:lnSpc>
                <a:spcPct val="100000"/>
              </a:lnSpc>
              <a:spcBef>
                <a:spcPct val="30000"/>
              </a:spcBef>
              <a:spcAft>
                <a:spcPct val="0"/>
              </a:spcAft>
              <a:buClrTx/>
              <a:buSzTx/>
              <a:buFont typeface="Symbol" panose="05050102010706020507" pitchFamily="18" charset="2"/>
              <a:buNone/>
              <a:tabLst/>
              <a:defRPr/>
            </a:pPr>
            <a:endParaRPr lang="en-GB" baseline="0" dirty="0" smtClean="0"/>
          </a:p>
          <a:p>
            <a:pPr marL="0" marR="0" lvl="0" indent="0" algn="l" defTabSz="914400" rtl="0" eaLnBrk="0" fontAlgn="base" latinLnBrk="0" hangingPunct="0">
              <a:lnSpc>
                <a:spcPct val="100000"/>
              </a:lnSpc>
              <a:spcBef>
                <a:spcPct val="30000"/>
              </a:spcBef>
              <a:spcAft>
                <a:spcPct val="0"/>
              </a:spcAft>
              <a:buClrTx/>
              <a:buSzTx/>
              <a:buFont typeface="Symbol" panose="05050102010706020507" pitchFamily="18" charset="2"/>
              <a:buNone/>
              <a:tabLst/>
              <a:defRPr/>
            </a:pPr>
            <a:r>
              <a:rPr lang="en-GB" baseline="0" dirty="0" smtClean="0"/>
              <a:t>Ok, now let’s see what I would do to find out whether or not this e-mail is indeed an e-mail from Peter Muster. </a:t>
            </a:r>
            <a:endParaRPr lang="en-GB" dirty="0" smtClean="0"/>
          </a:p>
          <a:p>
            <a:pPr marL="171450" indent="-171450">
              <a:buFontTx/>
              <a:buChar char="-"/>
            </a:pPr>
            <a:endParaRPr lang="en-GB" dirty="0"/>
          </a:p>
        </p:txBody>
      </p:sp>
      <p:sp>
        <p:nvSpPr>
          <p:cNvPr id="4" name="Foliennummernplatzhalter 3"/>
          <p:cNvSpPr>
            <a:spLocks noGrp="1"/>
          </p:cNvSpPr>
          <p:nvPr>
            <p:ph type="sldNum" sz="quarter" idx="10"/>
          </p:nvPr>
        </p:nvSpPr>
        <p:spPr/>
        <p:txBody>
          <a:bodyPr/>
          <a:lstStyle/>
          <a:p>
            <a:pPr>
              <a:defRPr/>
            </a:pPr>
            <a:fld id="{E062766C-C1FB-45C6-9799-88FEFF06CC81}" type="slidenum">
              <a:rPr lang="de-DE" smtClean="0"/>
              <a:pPr>
                <a:defRPr/>
              </a:pPr>
              <a:t>31</a:t>
            </a:fld>
            <a:endParaRPr lang="en-GB"/>
          </a:p>
        </p:txBody>
      </p:sp>
    </p:spTree>
    <p:extLst>
      <p:ext uri="{BB962C8B-B14F-4D97-AF65-F5344CB8AC3E}">
        <p14:creationId xmlns:p14="http://schemas.microsoft.com/office/powerpoint/2010/main" val="24690685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b="0" i="0" u="none" dirty="0" smtClean="0"/>
              <a:t>Today,</a:t>
            </a:r>
            <a:r>
              <a:rPr lang="en-GB" b="0" i="0" u="none" baseline="0" dirty="0" smtClean="0"/>
              <a:t> all modern e-mail clients offer the future to hover your mouse over a link to see what is the address to which you would go when you click on it.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b="0" i="0" u="none" baseline="0" dirty="0" smtClean="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b="1" i="1"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GB" b="1" i="1" dirty="0" smtClean="0"/>
              <a:t>But</a:t>
            </a:r>
            <a:r>
              <a:rPr lang="en-GB" b="1" i="1" baseline="0" dirty="0" smtClean="0"/>
              <a:t> h</a:t>
            </a:r>
            <a:r>
              <a:rPr lang="en-GB" b="1" i="1" dirty="0" smtClean="0"/>
              <a:t>ow can the page listed in the e-mail</a:t>
            </a:r>
            <a:r>
              <a:rPr lang="en-GB" b="1" i="1" baseline="0" dirty="0" smtClean="0"/>
              <a:t> and the page we get to when we click on it be different?</a:t>
            </a:r>
            <a:endParaRPr lang="en-GB" b="1" i="1" dirty="0" smtClean="0"/>
          </a:p>
          <a:p>
            <a:endParaRPr lang="en-GB" dirty="0" smtClean="0"/>
          </a:p>
        </p:txBody>
      </p:sp>
      <p:sp>
        <p:nvSpPr>
          <p:cNvPr id="4" name="Foliennummernplatzhalter 3"/>
          <p:cNvSpPr>
            <a:spLocks noGrp="1"/>
          </p:cNvSpPr>
          <p:nvPr>
            <p:ph type="sldNum" sz="quarter" idx="10"/>
          </p:nvPr>
        </p:nvSpPr>
        <p:spPr/>
        <p:txBody>
          <a:bodyPr/>
          <a:lstStyle/>
          <a:p>
            <a:pPr>
              <a:defRPr/>
            </a:pPr>
            <a:fld id="{E062766C-C1FB-45C6-9799-88FEFF06CC81}" type="slidenum">
              <a:rPr lang="de-DE" smtClean="0"/>
              <a:pPr>
                <a:defRPr/>
              </a:pPr>
              <a:t>32</a:t>
            </a:fld>
            <a:endParaRPr lang="en-GB"/>
          </a:p>
        </p:txBody>
      </p:sp>
    </p:spTree>
    <p:extLst>
      <p:ext uri="{BB962C8B-B14F-4D97-AF65-F5344CB8AC3E}">
        <p14:creationId xmlns:p14="http://schemas.microsoft.com/office/powerpoint/2010/main" val="2220949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noProof="0" dirty="0" smtClean="0"/>
              <a:t>What threats are</a:t>
            </a:r>
            <a:r>
              <a:rPr lang="en-GB" baseline="0" noProof="0" dirty="0" smtClean="0"/>
              <a:t> the participants aware of? They should relate to the activities mentioned before. </a:t>
            </a:r>
          </a:p>
          <a:p>
            <a:pPr marL="171450" indent="-171450">
              <a:buFontTx/>
              <a:buChar char="-"/>
            </a:pPr>
            <a:r>
              <a:rPr lang="en-GB" baseline="0" noProof="0" dirty="0" smtClean="0"/>
              <a:t>Stolen passwords / account information (phishing, social engineering,…)</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GB" baseline="0" noProof="0" dirty="0" smtClean="0"/>
              <a:t>Cyberbullying</a:t>
            </a:r>
          </a:p>
          <a:p>
            <a:pPr marL="171450" indent="-171450">
              <a:buFontTx/>
              <a:buChar char="-"/>
            </a:pPr>
            <a:r>
              <a:rPr lang="en-GB" baseline="0" noProof="0" dirty="0" smtClean="0"/>
              <a:t>Malware on ones PC (Ransomware, Spyware, …)</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GB" baseline="0" noProof="0" dirty="0" smtClean="0"/>
              <a:t>(Credit-card) Fraud</a:t>
            </a:r>
          </a:p>
          <a:p>
            <a:pPr marL="171450" indent="-171450">
              <a:buFontTx/>
              <a:buChar char="-"/>
            </a:pPr>
            <a:r>
              <a:rPr lang="en-GB" baseline="0" noProof="0" dirty="0" smtClean="0"/>
              <a:t>Provider exposes my data to the world (hacks)</a:t>
            </a:r>
          </a:p>
          <a:p>
            <a:pPr marL="171450" indent="-171450">
              <a:buFontTx/>
              <a:buChar char="-"/>
            </a:pPr>
            <a:r>
              <a:rPr lang="en-GB" baseline="0" noProof="0" dirty="0" smtClean="0"/>
              <a:t>Availability - Denial of service attacks</a:t>
            </a:r>
          </a:p>
          <a:p>
            <a:pPr marL="171450" indent="-171450">
              <a:buFontTx/>
              <a:buChar char="-"/>
            </a:pPr>
            <a:r>
              <a:rPr lang="en-GB" baseline="0" noProof="0" dirty="0" smtClean="0"/>
              <a:t>Destruction of Software/Hardware</a:t>
            </a:r>
          </a:p>
          <a:p>
            <a:pPr marL="171450" indent="-171450">
              <a:buFontTx/>
              <a:buChar char="-"/>
            </a:pPr>
            <a:r>
              <a:rPr lang="en-GB" baseline="0" noProof="0" dirty="0" smtClean="0"/>
              <a:t>…</a:t>
            </a:r>
          </a:p>
          <a:p>
            <a:pPr marL="0" indent="0">
              <a:buFontTx/>
              <a:buNone/>
            </a:pPr>
            <a:endParaRPr lang="en-GB" baseline="0" noProof="0" dirty="0" smtClean="0"/>
          </a:p>
          <a:p>
            <a:pPr marL="0" indent="0">
              <a:buFontTx/>
              <a:buNone/>
            </a:pPr>
            <a:r>
              <a:rPr lang="en-GB" b="1" i="1" baseline="0" noProof="0" dirty="0" smtClean="0"/>
              <a:t>You identified several threats. Unfortunately, we can’t look at them all. We’ll focus on those threats that we consider most relevant because they are quite prominent today:</a:t>
            </a:r>
          </a:p>
          <a:p>
            <a:pPr marL="171450" indent="-171450">
              <a:buFontTx/>
              <a:buChar char="-"/>
            </a:pPr>
            <a:r>
              <a:rPr lang="en-GB" b="1" i="1" baseline="0" noProof="0" dirty="0" smtClean="0"/>
              <a:t>Hijacking of user accounts (</a:t>
            </a:r>
            <a:r>
              <a:rPr lang="en-GB" b="1" i="1" baseline="0" noProof="0" dirty="0" err="1" smtClean="0"/>
              <a:t>DropBox</a:t>
            </a:r>
            <a:r>
              <a:rPr lang="en-GB" b="1" i="1" baseline="0" noProof="0" dirty="0" smtClean="0"/>
              <a:t>, Sony </a:t>
            </a:r>
            <a:r>
              <a:rPr lang="en-GB" b="1" i="1" baseline="0" noProof="0" dirty="0" err="1" smtClean="0"/>
              <a:t>Playstation</a:t>
            </a:r>
            <a:r>
              <a:rPr lang="en-GB" b="1" i="1" baseline="0" noProof="0" dirty="0" smtClean="0"/>
              <a:t>, Gmail, Microsoft, Apple,…)</a:t>
            </a:r>
          </a:p>
          <a:p>
            <a:pPr marL="171450" indent="-171450">
              <a:buFontTx/>
              <a:buChar char="-"/>
            </a:pPr>
            <a:r>
              <a:rPr lang="en-GB" b="1" i="1" baseline="0" noProof="0" dirty="0" smtClean="0"/>
              <a:t>Infections with malware</a:t>
            </a:r>
          </a:p>
          <a:p>
            <a:pPr marL="0" indent="0">
              <a:buFontTx/>
              <a:buNone/>
            </a:pPr>
            <a:endParaRPr lang="en-GB" baseline="0" noProof="0" dirty="0" smtClean="0"/>
          </a:p>
        </p:txBody>
      </p:sp>
      <p:sp>
        <p:nvSpPr>
          <p:cNvPr id="4" name="Foliennummernplatzhalter 3"/>
          <p:cNvSpPr>
            <a:spLocks noGrp="1"/>
          </p:cNvSpPr>
          <p:nvPr>
            <p:ph type="sldNum" sz="quarter" idx="10"/>
          </p:nvPr>
        </p:nvSpPr>
        <p:spPr/>
        <p:txBody>
          <a:bodyPr/>
          <a:lstStyle/>
          <a:p>
            <a:pPr>
              <a:defRPr/>
            </a:pPr>
            <a:fld id="{E062766C-C1FB-45C6-9799-88FEFF06CC81}" type="slidenum">
              <a:rPr lang="de-DE" smtClean="0"/>
              <a:pPr>
                <a:defRPr/>
              </a:pPr>
              <a:t>3</a:t>
            </a:fld>
            <a:endParaRPr lang="en-GB"/>
          </a:p>
        </p:txBody>
      </p:sp>
    </p:spTree>
    <p:extLst>
      <p:ext uri="{BB962C8B-B14F-4D97-AF65-F5344CB8AC3E}">
        <p14:creationId xmlns:p14="http://schemas.microsoft.com/office/powerpoint/2010/main" val="1153816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smtClean="0"/>
              <a:t>If</a:t>
            </a:r>
            <a:r>
              <a:rPr lang="en-GB" baseline="0" dirty="0" smtClean="0"/>
              <a:t> we check the text that we entered, we see that we selected text/html. HTML is a text description language in which also webpages are written. Hence, we can create arbitrary looking e-mails with this. And as you might know from surfing the web, a link on a web page does not necessarily have to list the address to which it leads to. You often find links with arbitrary text like e.g., “Read more…” or “Click here”. </a:t>
            </a:r>
          </a:p>
          <a:p>
            <a:endParaRPr lang="en-GB" baseline="0" dirty="0" smtClean="0"/>
          </a:p>
          <a:p>
            <a:r>
              <a:rPr lang="en-GB" baseline="0" dirty="0" smtClean="0"/>
              <a:t>If we insert a link using the editor and the link symbol, we can see that we can enter the address to which the links should get you and a text how the link should be displayed. These do not have to be the same!</a:t>
            </a:r>
          </a:p>
          <a:p>
            <a:r>
              <a:rPr lang="en-GB" baseline="0" dirty="0" smtClean="0"/>
              <a:t>Hence, be careful and make sure that a link in the e-mail gets you to the page you think it should get you. </a:t>
            </a:r>
            <a:endParaRPr lang="en-GB" dirty="0"/>
          </a:p>
        </p:txBody>
      </p:sp>
      <p:sp>
        <p:nvSpPr>
          <p:cNvPr id="4" name="Foliennummernplatzhalter 3"/>
          <p:cNvSpPr>
            <a:spLocks noGrp="1"/>
          </p:cNvSpPr>
          <p:nvPr>
            <p:ph type="sldNum" sz="quarter" idx="10"/>
          </p:nvPr>
        </p:nvSpPr>
        <p:spPr/>
        <p:txBody>
          <a:bodyPr/>
          <a:lstStyle/>
          <a:p>
            <a:pPr>
              <a:defRPr/>
            </a:pPr>
            <a:fld id="{E062766C-C1FB-45C6-9799-88FEFF06CC81}" type="slidenum">
              <a:rPr lang="de-DE" smtClean="0"/>
              <a:pPr>
                <a:defRPr/>
              </a:pPr>
              <a:t>33</a:t>
            </a:fld>
            <a:endParaRPr lang="en-GB"/>
          </a:p>
        </p:txBody>
      </p:sp>
    </p:spTree>
    <p:extLst>
      <p:ext uri="{BB962C8B-B14F-4D97-AF65-F5344CB8AC3E}">
        <p14:creationId xmlns:p14="http://schemas.microsoft.com/office/powerpoint/2010/main" val="31612619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smtClean="0"/>
              <a:t>For the</a:t>
            </a:r>
            <a:r>
              <a:rPr lang="en-GB" baseline="0" dirty="0" smtClean="0"/>
              <a:t> e-mail client of your choice, show how the e-mail header can be displayed by this e-mail client.</a:t>
            </a:r>
          </a:p>
          <a:p>
            <a:r>
              <a:rPr lang="en-GB" baseline="0" dirty="0" smtClean="0"/>
              <a:t>The e-mail header contains information about the path the e-mail took to reach you. </a:t>
            </a:r>
          </a:p>
        </p:txBody>
      </p:sp>
      <p:sp>
        <p:nvSpPr>
          <p:cNvPr id="4" name="Foliennummernplatzhalter 3"/>
          <p:cNvSpPr>
            <a:spLocks noGrp="1"/>
          </p:cNvSpPr>
          <p:nvPr>
            <p:ph type="sldNum" sz="quarter" idx="10"/>
          </p:nvPr>
        </p:nvSpPr>
        <p:spPr/>
        <p:txBody>
          <a:bodyPr/>
          <a:lstStyle/>
          <a:p>
            <a:pPr>
              <a:defRPr/>
            </a:pPr>
            <a:fld id="{E062766C-C1FB-45C6-9799-88FEFF06CC81}" type="slidenum">
              <a:rPr lang="de-DE" smtClean="0"/>
              <a:pPr>
                <a:defRPr/>
              </a:pPr>
              <a:t>35</a:t>
            </a:fld>
            <a:endParaRPr lang="en-GB"/>
          </a:p>
        </p:txBody>
      </p:sp>
    </p:spTree>
    <p:extLst>
      <p:ext uri="{BB962C8B-B14F-4D97-AF65-F5344CB8AC3E}">
        <p14:creationId xmlns:p14="http://schemas.microsoft.com/office/powerpoint/2010/main" val="41000140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smtClean="0"/>
              <a:t>Question: </a:t>
            </a:r>
          </a:p>
          <a:p>
            <a:pPr marL="171450" indent="-171450">
              <a:buFontTx/>
              <a:buChar char="-"/>
            </a:pPr>
            <a:r>
              <a:rPr lang="en-GB" baseline="0" dirty="0" smtClean="0"/>
              <a:t>What’s wrong with this information? Which path did the e-mail take?</a:t>
            </a:r>
          </a:p>
          <a:p>
            <a:pPr marL="171450" indent="-171450">
              <a:buFontTx/>
              <a:buChar char="-"/>
            </a:pPr>
            <a:endParaRPr lang="en-GB" baseline="0" dirty="0" smtClean="0"/>
          </a:p>
          <a:p>
            <a:pPr marL="0" indent="0">
              <a:buFontTx/>
              <a:buNone/>
            </a:pPr>
            <a:r>
              <a:rPr lang="en-GB" baseline="0" dirty="0" smtClean="0"/>
              <a:t>Answer: </a:t>
            </a:r>
          </a:p>
          <a:p>
            <a:pPr marL="171450" indent="-171450">
              <a:buFontTx/>
              <a:buChar char="-"/>
            </a:pPr>
            <a:r>
              <a:rPr lang="en-GB" baseline="0" dirty="0" smtClean="0"/>
              <a:t>The first “received” is the server from your domain from which you get your e-mails. Here, the ZHAW domain. In this example, the ZHAW domain seems to have multiple servers. Probably an incoming server connecting to the Internet and then internal servers reflecting the organizational structure. </a:t>
            </a:r>
          </a:p>
          <a:p>
            <a:pPr marL="171450" indent="-171450">
              <a:buFontTx/>
              <a:buChar char="-"/>
            </a:pPr>
            <a:r>
              <a:rPr lang="en-GB" baseline="0" dirty="0" smtClean="0"/>
              <a:t>The last “received” is the server that was used by the sender to send the e-mail to the recipient. If the name of the server is not in the domain listed in the from address (here zhaw.ch), this is very suspicious and it is likely that this is a spoofed from address!</a:t>
            </a:r>
          </a:p>
        </p:txBody>
      </p:sp>
      <p:sp>
        <p:nvSpPr>
          <p:cNvPr id="4" name="Foliennummernplatzhalter 3"/>
          <p:cNvSpPr>
            <a:spLocks noGrp="1"/>
          </p:cNvSpPr>
          <p:nvPr>
            <p:ph type="sldNum" sz="quarter" idx="10"/>
          </p:nvPr>
        </p:nvSpPr>
        <p:spPr/>
        <p:txBody>
          <a:bodyPr/>
          <a:lstStyle/>
          <a:p>
            <a:pPr>
              <a:defRPr/>
            </a:pPr>
            <a:fld id="{E062766C-C1FB-45C6-9799-88FEFF06CC81}" type="slidenum">
              <a:rPr lang="de-DE" smtClean="0"/>
              <a:pPr>
                <a:defRPr/>
              </a:pPr>
              <a:t>36</a:t>
            </a:fld>
            <a:endParaRPr lang="en-GB"/>
          </a:p>
        </p:txBody>
      </p:sp>
    </p:spTree>
    <p:extLst>
      <p:ext uri="{BB962C8B-B14F-4D97-AF65-F5344CB8AC3E}">
        <p14:creationId xmlns:p14="http://schemas.microsoft.com/office/powerpoint/2010/main" val="5206661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b="1" i="1" baseline="0" noProof="0" dirty="0" smtClean="0"/>
              <a:t>Unfortunately, e-mail is not the only attack vector to steal user account data. There are other phishing channels!</a:t>
            </a:r>
          </a:p>
        </p:txBody>
      </p:sp>
      <p:sp>
        <p:nvSpPr>
          <p:cNvPr id="4" name="Foliennummernplatzhalter 3"/>
          <p:cNvSpPr>
            <a:spLocks noGrp="1"/>
          </p:cNvSpPr>
          <p:nvPr>
            <p:ph type="sldNum" sz="quarter" idx="10"/>
          </p:nvPr>
        </p:nvSpPr>
        <p:spPr/>
        <p:txBody>
          <a:bodyPr/>
          <a:lstStyle/>
          <a:p>
            <a:pPr>
              <a:defRPr/>
            </a:pPr>
            <a:fld id="{E062766C-C1FB-45C6-9799-88FEFF06CC81}" type="slidenum">
              <a:rPr lang="de-DE" smtClean="0"/>
              <a:pPr>
                <a:defRPr/>
              </a:pPr>
              <a:t>37</a:t>
            </a:fld>
            <a:endParaRPr lang="en-GB"/>
          </a:p>
        </p:txBody>
      </p:sp>
    </p:spTree>
    <p:extLst>
      <p:ext uri="{BB962C8B-B14F-4D97-AF65-F5344CB8AC3E}">
        <p14:creationId xmlns:p14="http://schemas.microsoft.com/office/powerpoint/2010/main" val="36741102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noProof="0" dirty="0" smtClean="0"/>
              <a:t>The screenshot shows</a:t>
            </a:r>
            <a:r>
              <a:rPr lang="en-GB" baseline="0" noProof="0" dirty="0" smtClean="0"/>
              <a:t> a real phishing case where </a:t>
            </a:r>
            <a:r>
              <a:rPr lang="en-GB" noProof="0" dirty="0" smtClean="0"/>
              <a:t>the skype account of a colleague</a:t>
            </a:r>
            <a:r>
              <a:rPr lang="en-GB" baseline="0" noProof="0" dirty="0" smtClean="0"/>
              <a:t> of the author of the slides got hacked. The hacker used the account to send links pointing to malicious sites to all persons in the contact list of the colleague’s skype account. </a:t>
            </a:r>
            <a:endParaRPr lang="en-GB" noProof="0" dirty="0" smtClean="0"/>
          </a:p>
          <a:p>
            <a:endParaRPr lang="en-GB" noProof="0" dirty="0" smtClean="0"/>
          </a:p>
          <a:p>
            <a:r>
              <a:rPr lang="en-GB" noProof="0" dirty="0" smtClean="0"/>
              <a:t>Depending</a:t>
            </a:r>
            <a:r>
              <a:rPr lang="en-GB" baseline="0" noProof="0" dirty="0" smtClean="0"/>
              <a:t> on the time, you might ask and discuss the question on the slide with the audience or give the answer yourself. </a:t>
            </a:r>
          </a:p>
          <a:p>
            <a:endParaRPr lang="en-GB" baseline="0" noProof="0" dirty="0" smtClean="0"/>
          </a:p>
          <a:p>
            <a:r>
              <a:rPr lang="en-GB" baseline="0" noProof="0" dirty="0" smtClean="0"/>
              <a:t>Important take away: </a:t>
            </a:r>
          </a:p>
          <a:p>
            <a:pPr marL="171450" indent="-171450">
              <a:buFontTx/>
              <a:buChar char="-"/>
            </a:pPr>
            <a:r>
              <a:rPr lang="en-GB" baseline="0" noProof="0" dirty="0" smtClean="0"/>
              <a:t>Be critical and use your brain when a colleague behaves “strangely”. In this case, a link pointing to a Chinese site with the name of the author of these slides the link is strange. As is the time the link was sent.</a:t>
            </a:r>
            <a:endParaRPr lang="en-GB" noProof="0" dirty="0" smtClean="0"/>
          </a:p>
          <a:p>
            <a:endParaRPr lang="en-GB" noProof="0" dirty="0" smtClean="0"/>
          </a:p>
          <a:p>
            <a:r>
              <a:rPr lang="en-GB" b="1" i="1" noProof="0" dirty="0" smtClean="0"/>
              <a:t>In</a:t>
            </a:r>
            <a:r>
              <a:rPr lang="en-GB" b="1" i="1" baseline="0" noProof="0" dirty="0" smtClean="0"/>
              <a:t> this unit, we had a closer look at phishing but phishing is just one example of an attack from the social engineering class of attacks.</a:t>
            </a:r>
            <a:endParaRPr lang="en-GB" b="1" i="1" noProof="0" dirty="0" smtClean="0"/>
          </a:p>
        </p:txBody>
      </p:sp>
      <p:sp>
        <p:nvSpPr>
          <p:cNvPr id="4" name="Foliennummernplatzhalter 3"/>
          <p:cNvSpPr>
            <a:spLocks noGrp="1"/>
          </p:cNvSpPr>
          <p:nvPr>
            <p:ph type="sldNum" sz="quarter" idx="10"/>
          </p:nvPr>
        </p:nvSpPr>
        <p:spPr/>
        <p:txBody>
          <a:bodyPr/>
          <a:lstStyle/>
          <a:p>
            <a:pPr>
              <a:defRPr/>
            </a:pPr>
            <a:fld id="{E062766C-C1FB-45C6-9799-88FEFF06CC81}" type="slidenum">
              <a:rPr lang="de-DE" smtClean="0"/>
              <a:pPr>
                <a:defRPr/>
              </a:pPr>
              <a:t>38</a:t>
            </a:fld>
            <a:endParaRPr lang="en-GB"/>
          </a:p>
        </p:txBody>
      </p:sp>
    </p:spTree>
    <p:extLst>
      <p:ext uri="{BB962C8B-B14F-4D97-AF65-F5344CB8AC3E}">
        <p14:creationId xmlns:p14="http://schemas.microsoft.com/office/powerpoint/2010/main" val="23534367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smtClean="0"/>
              <a:t>For example, someone might trick you into letting</a:t>
            </a:r>
            <a:r>
              <a:rPr lang="en-GB" baseline="0" dirty="0" smtClean="0"/>
              <a:t> him/her enter a building.</a:t>
            </a:r>
          </a:p>
          <a:p>
            <a:endParaRPr lang="en-GB" baseline="0" dirty="0" smtClean="0"/>
          </a:p>
          <a:p>
            <a:r>
              <a:rPr lang="en-GB" b="1" i="1" baseline="0" dirty="0" smtClean="0"/>
              <a:t>But let’s now have a look at one final example of phishing that makes use of our trust in technology…</a:t>
            </a:r>
            <a:endParaRPr lang="en-GB" b="1" i="1" dirty="0"/>
          </a:p>
        </p:txBody>
      </p:sp>
      <p:sp>
        <p:nvSpPr>
          <p:cNvPr id="4" name="Foliennummernplatzhalter 3"/>
          <p:cNvSpPr>
            <a:spLocks noGrp="1"/>
          </p:cNvSpPr>
          <p:nvPr>
            <p:ph type="sldNum" sz="quarter" idx="10"/>
          </p:nvPr>
        </p:nvSpPr>
        <p:spPr/>
        <p:txBody>
          <a:bodyPr/>
          <a:lstStyle/>
          <a:p>
            <a:pPr>
              <a:defRPr/>
            </a:pPr>
            <a:fld id="{E062766C-C1FB-45C6-9799-88FEFF06CC81}" type="slidenum">
              <a:rPr lang="de-DE" smtClean="0"/>
              <a:pPr>
                <a:defRPr/>
              </a:pPr>
              <a:t>39</a:t>
            </a:fld>
            <a:endParaRPr lang="en-GB"/>
          </a:p>
        </p:txBody>
      </p:sp>
    </p:spTree>
    <p:extLst>
      <p:ext uri="{BB962C8B-B14F-4D97-AF65-F5344CB8AC3E}">
        <p14:creationId xmlns:p14="http://schemas.microsoft.com/office/powerpoint/2010/main" val="6458174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fontScale="92500"/>
          </a:bodyPr>
          <a:lstStyle/>
          <a:p>
            <a:r>
              <a:rPr lang="en-GB" sz="1200" kern="1200" noProof="0" dirty="0" smtClean="0">
                <a:solidFill>
                  <a:schemeClr val="tx1"/>
                </a:solidFill>
                <a:latin typeface="+mn-lt"/>
                <a:ea typeface="ＭＳ Ｐゴシック" charset="0"/>
                <a:cs typeface="ＭＳ Ｐゴシック" charset="0"/>
              </a:rPr>
              <a:t>Phishing using</a:t>
            </a:r>
            <a:r>
              <a:rPr lang="en-GB" sz="1200" kern="1200" baseline="0" noProof="0" dirty="0" smtClean="0">
                <a:solidFill>
                  <a:schemeClr val="tx1"/>
                </a:solidFill>
                <a:latin typeface="+mn-lt"/>
                <a:ea typeface="ＭＳ Ｐゴシック" charset="0"/>
                <a:cs typeface="ＭＳ Ｐゴシック" charset="0"/>
              </a:rPr>
              <a:t> the «trusted» SMS technology….</a:t>
            </a:r>
          </a:p>
          <a:p>
            <a:endParaRPr lang="en-GB" sz="1200" kern="1200" baseline="0" noProof="0" dirty="0" smtClean="0">
              <a:solidFill>
                <a:schemeClr val="tx1"/>
              </a:solidFill>
              <a:latin typeface="+mn-lt"/>
              <a:ea typeface="ＭＳ Ｐゴシック" charset="0"/>
              <a:cs typeface="ＭＳ Ｐゴシック" charset="0"/>
            </a:endParaRPr>
          </a:p>
          <a:p>
            <a:pPr marL="228600" indent="-228600">
              <a:buFont typeface="+mj-lt"/>
              <a:buAutoNum type="arabicPeriod"/>
            </a:pPr>
            <a:r>
              <a:rPr lang="en-GB" sz="1200" kern="1200" baseline="0" noProof="0" dirty="0" smtClean="0">
                <a:solidFill>
                  <a:schemeClr val="tx1"/>
                </a:solidFill>
                <a:latin typeface="+mn-lt"/>
                <a:ea typeface="ＭＳ Ｐゴシック" charset="0"/>
                <a:cs typeface="ＭＳ Ｐゴシック" charset="0"/>
              </a:rPr>
              <a:t>Ask the for two volunteers from the audience. They should have each others mobile phone number in their contact list on the phone.</a:t>
            </a:r>
          </a:p>
          <a:p>
            <a:pPr marL="228600" indent="-228600">
              <a:buFont typeface="+mj-lt"/>
              <a:buAutoNum type="arabicPeriod"/>
            </a:pPr>
            <a:r>
              <a:rPr lang="en-GB" sz="1200" kern="1200" baseline="0" noProof="0" dirty="0" smtClean="0">
                <a:solidFill>
                  <a:schemeClr val="tx1"/>
                </a:solidFill>
                <a:latin typeface="+mn-lt"/>
                <a:ea typeface="ＭＳ Ｐゴシック" charset="0"/>
                <a:cs typeface="ＭＳ Ｐゴシック" charset="0"/>
              </a:rPr>
              <a:t>Perform the attack and send one of the volunteers an SMS with the other volunteer’s phone number as sender</a:t>
            </a:r>
            <a:br>
              <a:rPr lang="en-GB" sz="1200" kern="1200" baseline="0" noProof="0" dirty="0" smtClean="0">
                <a:solidFill>
                  <a:schemeClr val="tx1"/>
                </a:solidFill>
                <a:latin typeface="+mn-lt"/>
                <a:ea typeface="ＭＳ Ｐゴシック" charset="0"/>
                <a:cs typeface="ＭＳ Ｐゴシック" charset="0"/>
              </a:rPr>
            </a:br>
            <a:r>
              <a:rPr lang="en-GB" sz="1200" kern="1200" baseline="0" noProof="0" dirty="0" smtClean="0">
                <a:solidFill>
                  <a:schemeClr val="tx1"/>
                </a:solidFill>
                <a:latin typeface="+mn-lt"/>
                <a:ea typeface="ＭＳ Ｐゴシック" charset="0"/>
                <a:cs typeface="ＭＳ Ｐゴシック" charset="0"/>
              </a:rPr>
              <a:t>As content, you could e.g. </a:t>
            </a:r>
          </a:p>
          <a:p>
            <a:pPr marL="685800" lvl="1" indent="-228600">
              <a:buFont typeface="Arial" panose="020B0604020202020204" pitchFamily="34" charset="0"/>
              <a:buChar char="•"/>
            </a:pPr>
            <a:r>
              <a:rPr lang="en-GB" sz="1200" kern="1200" baseline="0" noProof="0" dirty="0" smtClean="0">
                <a:solidFill>
                  <a:schemeClr val="tx1"/>
                </a:solidFill>
                <a:latin typeface="+mn-lt"/>
                <a:ea typeface="ＭＳ Ｐゴシック" charset="0"/>
                <a:cs typeface="ＭＳ Ｐゴシック" charset="0"/>
              </a:rPr>
              <a:t>send a recommendation and a link to a malicious app that the volunteer should install </a:t>
            </a:r>
          </a:p>
          <a:p>
            <a:pPr marL="685800" lvl="1" indent="-228600">
              <a:buFont typeface="Arial" panose="020B0604020202020204" pitchFamily="34" charset="0"/>
              <a:buChar char="•"/>
            </a:pPr>
            <a:r>
              <a:rPr lang="en-GB" sz="1200" kern="1200" baseline="0" noProof="0" dirty="0" smtClean="0">
                <a:solidFill>
                  <a:schemeClr val="tx1"/>
                </a:solidFill>
                <a:latin typeface="+mn-lt"/>
                <a:ea typeface="ＭＳ Ｐゴシック" charset="0"/>
                <a:cs typeface="ＭＳ Ｐゴシック" charset="0"/>
              </a:rPr>
              <a:t>ask the recipient to visit a website and to do something there</a:t>
            </a:r>
          </a:p>
          <a:p>
            <a:pPr marL="685800" lvl="1" indent="-228600">
              <a:buFont typeface="Arial" panose="020B0604020202020204" pitchFamily="34" charset="0"/>
              <a:buChar char="•"/>
            </a:pPr>
            <a:r>
              <a:rPr lang="en-GB" sz="1200" kern="1200" baseline="0" noProof="0" dirty="0" smtClean="0">
                <a:solidFill>
                  <a:schemeClr val="tx1"/>
                </a:solidFill>
                <a:latin typeface="+mn-lt"/>
                <a:ea typeface="ＭＳ Ｐゴシック" charset="0"/>
                <a:cs typeface="ＭＳ Ｐゴシック" charset="0"/>
              </a:rPr>
              <a:t>to be at a specific place at a specific time (fake meeting)</a:t>
            </a:r>
          </a:p>
          <a:p>
            <a:pPr marL="685800" lvl="1" indent="-228600">
              <a:buFont typeface="Arial" panose="020B0604020202020204" pitchFamily="34" charset="0"/>
              <a:buChar char="•"/>
            </a:pPr>
            <a:r>
              <a:rPr lang="en-GB" sz="1200" kern="1200" baseline="0" noProof="0" dirty="0" smtClean="0">
                <a:solidFill>
                  <a:schemeClr val="tx1"/>
                </a:solidFill>
                <a:latin typeface="+mn-lt"/>
                <a:ea typeface="ＭＳ Ｐゴシック" charset="0"/>
                <a:cs typeface="ＭＳ Ｐゴシック" charset="0"/>
              </a:rPr>
              <a:t>use it for mobbing while hiding your true </a:t>
            </a:r>
            <a:r>
              <a:rPr lang="en-GB" sz="1200" kern="1200" baseline="0" noProof="0" dirty="0" err="1" smtClean="0">
                <a:solidFill>
                  <a:schemeClr val="tx1"/>
                </a:solidFill>
                <a:latin typeface="+mn-lt"/>
                <a:ea typeface="ＭＳ Ｐゴシック" charset="0"/>
                <a:cs typeface="ＭＳ Ｐゴシック" charset="0"/>
              </a:rPr>
              <a:t>identitiy</a:t>
            </a:r>
            <a:endParaRPr lang="en-GB" sz="1200" kern="1200" baseline="0" noProof="0" dirty="0" smtClean="0">
              <a:solidFill>
                <a:schemeClr val="tx1"/>
              </a:solidFill>
              <a:latin typeface="+mn-lt"/>
              <a:ea typeface="ＭＳ Ｐゴシック" charset="0"/>
              <a:cs typeface="ＭＳ Ｐゴシック" charset="0"/>
            </a:endParaRPr>
          </a:p>
          <a:p>
            <a:pPr marL="228600" indent="-228600">
              <a:buFont typeface="+mj-lt"/>
              <a:buAutoNum type="arabicPeriod"/>
            </a:pPr>
            <a:r>
              <a:rPr lang="en-GB" sz="1200" kern="1200" baseline="0" noProof="0" dirty="0" smtClean="0">
                <a:solidFill>
                  <a:schemeClr val="tx1"/>
                </a:solidFill>
                <a:latin typeface="+mn-lt"/>
                <a:ea typeface="ＭＳ Ｐゴシック" charset="0"/>
                <a:cs typeface="ＭＳ Ｐゴシック" charset="0"/>
              </a:rPr>
              <a:t>Let them explain to the audience what they see on their phone.</a:t>
            </a:r>
          </a:p>
          <a:p>
            <a:pPr marL="228600" indent="-228600">
              <a:buFont typeface="+mj-lt"/>
              <a:buAutoNum type="arabicPeriod"/>
            </a:pPr>
            <a:r>
              <a:rPr lang="en-GB" sz="1200" kern="1200" baseline="0" noProof="0" dirty="0" smtClean="0">
                <a:solidFill>
                  <a:schemeClr val="tx1"/>
                </a:solidFill>
                <a:latin typeface="+mn-lt"/>
                <a:ea typeface="ＭＳ Ｐゴシック" charset="0"/>
                <a:cs typeface="ＭＳ Ｐゴシック" charset="0"/>
              </a:rPr>
              <a:t>Let the person that got the SMS click on the link at tell the audience again what he/she sees.</a:t>
            </a:r>
          </a:p>
          <a:p>
            <a:pPr marL="0" indent="0">
              <a:buFontTx/>
              <a:buNone/>
            </a:pPr>
            <a:endParaRPr lang="en-GB" sz="1200" kern="1200" noProof="0" dirty="0" smtClean="0">
              <a:solidFill>
                <a:schemeClr val="tx1"/>
              </a:solidFill>
              <a:latin typeface="+mn-lt"/>
              <a:ea typeface="ＭＳ Ｐゴシック" charset="0"/>
              <a:cs typeface="ＭＳ Ｐゴシック" charset="0"/>
            </a:endParaRPr>
          </a:p>
          <a:p>
            <a:pPr marL="0" indent="0">
              <a:buFontTx/>
              <a:buNone/>
            </a:pPr>
            <a:r>
              <a:rPr lang="en-GB" sz="1200" kern="1200" noProof="0" dirty="0" smtClean="0">
                <a:solidFill>
                  <a:schemeClr val="tx1"/>
                </a:solidFill>
                <a:latin typeface="+mn-lt"/>
                <a:ea typeface="ＭＳ Ｐゴシック" charset="0"/>
                <a:cs typeface="ＭＳ Ｐゴシック" charset="0"/>
              </a:rPr>
              <a:t>Discuss with</a:t>
            </a:r>
            <a:r>
              <a:rPr lang="en-GB" sz="1200" kern="1200" baseline="0" noProof="0" dirty="0" smtClean="0">
                <a:solidFill>
                  <a:schemeClr val="tx1"/>
                </a:solidFill>
                <a:latin typeface="+mn-lt"/>
                <a:ea typeface="ＭＳ Ｐゴシック" charset="0"/>
                <a:cs typeface="ＭＳ Ｐゴシック" charset="0"/>
              </a:rPr>
              <a:t> the audience whether they think this works better than e-mail phishing or not. </a:t>
            </a:r>
          </a:p>
          <a:p>
            <a:pPr marL="0" indent="0">
              <a:buFontTx/>
              <a:buNone/>
            </a:pPr>
            <a:r>
              <a:rPr lang="en-GB" sz="1200" kern="1200" baseline="0" noProof="0" dirty="0" smtClean="0">
                <a:solidFill>
                  <a:schemeClr val="tx1"/>
                </a:solidFill>
                <a:latin typeface="+mn-lt"/>
                <a:ea typeface="ＭＳ Ｐゴシック" charset="0"/>
                <a:cs typeface="ＭＳ Ｐゴシック" charset="0"/>
              </a:rPr>
              <a:t>- Pro: More «trust» in the media «SMS». It is little known that spoofing is possible and a message in the communication stream of a colleague seems far less suspicious than an «isolated» e-mail message.</a:t>
            </a:r>
          </a:p>
          <a:p>
            <a:endParaRPr lang="en-GB" sz="1200" kern="1200" noProof="0" dirty="0" smtClean="0">
              <a:solidFill>
                <a:schemeClr val="tx1"/>
              </a:solidFill>
              <a:latin typeface="+mn-lt"/>
              <a:ea typeface="ＭＳ Ｐゴシック" charset="0"/>
              <a:cs typeface="ＭＳ Ｐゴシック" charset="0"/>
            </a:endParaRPr>
          </a:p>
          <a:p>
            <a:r>
              <a:rPr lang="en-GB" sz="1200" kern="1200" noProof="0" dirty="0" smtClean="0">
                <a:solidFill>
                  <a:schemeClr val="tx1"/>
                </a:solidFill>
                <a:latin typeface="+mn-lt"/>
                <a:ea typeface="ＭＳ Ｐゴシック" charset="0"/>
                <a:cs typeface="ＭＳ Ｐゴシック" charset="0"/>
              </a:rPr>
              <a:t>You might consider showing them how you did it.</a:t>
            </a:r>
            <a:r>
              <a:rPr lang="en-GB" sz="1200" kern="1200" baseline="0" noProof="0" dirty="0" smtClean="0">
                <a:solidFill>
                  <a:schemeClr val="tx1"/>
                </a:solidFill>
                <a:latin typeface="+mn-lt"/>
                <a:ea typeface="ＭＳ Ｐゴシック" charset="0"/>
                <a:cs typeface="ＭＳ Ｐゴシック" charset="0"/>
              </a:rPr>
              <a:t> This is up to you. </a:t>
            </a:r>
            <a:endParaRPr lang="en-GB" sz="1200" kern="1200" noProof="0" dirty="0" smtClean="0">
              <a:solidFill>
                <a:schemeClr val="tx1"/>
              </a:solidFill>
              <a:latin typeface="+mn-lt"/>
              <a:ea typeface="ＭＳ Ｐゴシック" charset="0"/>
              <a:cs typeface="ＭＳ Ｐゴシック" charset="0"/>
            </a:endParaRPr>
          </a:p>
        </p:txBody>
      </p:sp>
      <p:sp>
        <p:nvSpPr>
          <p:cNvPr id="4" name="Foliennummernplatzhalter 3"/>
          <p:cNvSpPr>
            <a:spLocks noGrp="1"/>
          </p:cNvSpPr>
          <p:nvPr>
            <p:ph type="sldNum" sz="quarter" idx="10"/>
          </p:nvPr>
        </p:nvSpPr>
        <p:spPr/>
        <p:txBody>
          <a:bodyPr/>
          <a:lstStyle/>
          <a:p>
            <a:pPr>
              <a:defRPr/>
            </a:pPr>
            <a:fld id="{E062766C-C1FB-45C6-9799-88FEFF06CC81}" type="slidenum">
              <a:rPr lang="de-DE" smtClean="0"/>
              <a:pPr>
                <a:defRPr/>
              </a:pPr>
              <a:t>40</a:t>
            </a:fld>
            <a:endParaRPr lang="en-GB"/>
          </a:p>
        </p:txBody>
      </p:sp>
    </p:spTree>
    <p:extLst>
      <p:ext uri="{BB962C8B-B14F-4D97-AF65-F5344CB8AC3E}">
        <p14:creationId xmlns:p14="http://schemas.microsoft.com/office/powerpoint/2010/main" val="15802636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baseline="0" noProof="0" dirty="0" smtClean="0"/>
              <a:t>These tips apply to all kinds of phishing! Use your brains. If something smells fishy, check and verify!</a:t>
            </a:r>
          </a:p>
        </p:txBody>
      </p:sp>
      <p:sp>
        <p:nvSpPr>
          <p:cNvPr id="4" name="Foliennummernplatzhalter 3"/>
          <p:cNvSpPr>
            <a:spLocks noGrp="1"/>
          </p:cNvSpPr>
          <p:nvPr>
            <p:ph type="sldNum" sz="quarter" idx="10"/>
          </p:nvPr>
        </p:nvSpPr>
        <p:spPr/>
        <p:txBody>
          <a:bodyPr/>
          <a:lstStyle/>
          <a:p>
            <a:pPr>
              <a:defRPr/>
            </a:pPr>
            <a:fld id="{E062766C-C1FB-45C6-9799-88FEFF06CC81}" type="slidenum">
              <a:rPr lang="de-DE" smtClean="0"/>
              <a:pPr>
                <a:defRPr/>
              </a:pPr>
              <a:t>41</a:t>
            </a:fld>
            <a:endParaRPr lang="en-GB"/>
          </a:p>
        </p:txBody>
      </p:sp>
    </p:spTree>
    <p:extLst>
      <p:ext uri="{BB962C8B-B14F-4D97-AF65-F5344CB8AC3E}">
        <p14:creationId xmlns:p14="http://schemas.microsoft.com/office/powerpoint/2010/main" val="25556282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baseline="0" noProof="0" dirty="0" smtClean="0"/>
              <a:t>If something smells fishy, check and verify!</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GB" baseline="0" noProof="0" dirty="0" smtClean="0"/>
              <a:t>Get in touch with the sender of the message, ideally using a different channel</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GB" baseline="0" noProof="0" dirty="0" smtClean="0"/>
              <a:t>Ask Google whether there is currently a phishing/social engineering campaign ongoing on the media over which you got the message (e.g., WhatsApp, e-Mail, Phone,…). Use keywords from the subject or content of the message.</a:t>
            </a:r>
          </a:p>
          <a:p>
            <a:endParaRPr lang="en-GB" dirty="0"/>
          </a:p>
        </p:txBody>
      </p:sp>
      <p:sp>
        <p:nvSpPr>
          <p:cNvPr id="4" name="Foliennummernplatzhalter 3"/>
          <p:cNvSpPr>
            <a:spLocks noGrp="1"/>
          </p:cNvSpPr>
          <p:nvPr>
            <p:ph type="sldNum" sz="quarter" idx="10"/>
          </p:nvPr>
        </p:nvSpPr>
        <p:spPr/>
        <p:txBody>
          <a:bodyPr/>
          <a:lstStyle/>
          <a:p>
            <a:pPr>
              <a:defRPr/>
            </a:pPr>
            <a:fld id="{E062766C-C1FB-45C6-9799-88FEFF06CC81}" type="slidenum">
              <a:rPr lang="de-DE" smtClean="0"/>
              <a:pPr>
                <a:defRPr/>
              </a:pPr>
              <a:t>42</a:t>
            </a:fld>
            <a:endParaRPr lang="en-GB"/>
          </a:p>
        </p:txBody>
      </p:sp>
    </p:spTree>
    <p:extLst>
      <p:ext uri="{BB962C8B-B14F-4D97-AF65-F5344CB8AC3E}">
        <p14:creationId xmlns:p14="http://schemas.microsoft.com/office/powerpoint/2010/main" val="24035679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pPr>
              <a:defRPr/>
            </a:pPr>
            <a:fld id="{E062766C-C1FB-45C6-9799-88FEFF06CC81}" type="slidenum">
              <a:rPr lang="de-DE" smtClean="0"/>
              <a:pPr>
                <a:defRPr/>
              </a:pPr>
              <a:t>43</a:t>
            </a:fld>
            <a:endParaRPr lang="en-GB"/>
          </a:p>
        </p:txBody>
      </p:sp>
    </p:spTree>
    <p:extLst>
      <p:ext uri="{BB962C8B-B14F-4D97-AF65-F5344CB8AC3E}">
        <p14:creationId xmlns:p14="http://schemas.microsoft.com/office/powerpoint/2010/main" val="3006763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baseline="0" noProof="0" dirty="0" smtClean="0"/>
              <a:t>Let’s see whether hijacking of accounts is a valid and valuable attack target.</a:t>
            </a:r>
          </a:p>
          <a:p>
            <a:endParaRPr lang="en-GB" baseline="0" noProof="0" dirty="0" smtClean="0"/>
          </a:p>
          <a:p>
            <a:pPr marL="228600" indent="-228600">
              <a:buFont typeface="+mj-lt"/>
              <a:buAutoNum type="arabicPeriod"/>
            </a:pPr>
            <a:r>
              <a:rPr lang="en-GB" baseline="0" noProof="0" dirty="0" smtClean="0"/>
              <a:t>Go through the number of accounts options and let the audience raise hands for the number of online accounts they own (</a:t>
            </a:r>
            <a:r>
              <a:rPr lang="en-GB" baseline="0" noProof="0" dirty="0" err="1" smtClean="0"/>
              <a:t>DropBox</a:t>
            </a:r>
            <a:r>
              <a:rPr lang="en-GB" baseline="0" noProof="0" dirty="0" smtClean="0"/>
              <a:t>, WhatsApp, E-Mail, Facebook, </a:t>
            </a:r>
            <a:r>
              <a:rPr lang="en-GB" baseline="0" noProof="0" dirty="0" err="1" smtClean="0"/>
              <a:t>Playstation</a:t>
            </a:r>
            <a:r>
              <a:rPr lang="en-GB" baseline="0" noProof="0" dirty="0" smtClean="0"/>
              <a:t>, Google, Microsoft,…) and note down the numbers.</a:t>
            </a:r>
          </a:p>
          <a:p>
            <a:pPr marL="228600" indent="-228600">
              <a:buFont typeface="+mj-lt"/>
              <a:buAutoNum type="arabicPeriod"/>
            </a:pPr>
            <a:r>
              <a:rPr lang="en-GB" baseline="0" noProof="0" dirty="0" smtClean="0"/>
              <a:t>Ask the participants to name companies and/or services where they have accounts. Note down the names of the companies/services.</a:t>
            </a:r>
          </a:p>
          <a:p>
            <a:pPr marL="0" indent="0">
              <a:buFont typeface="+mj-lt"/>
              <a:buNone/>
            </a:pPr>
            <a:endParaRPr lang="en-GB" baseline="0" noProof="0" dirty="0" smtClean="0"/>
          </a:p>
          <a:p>
            <a:pPr marL="0" indent="0">
              <a:buFont typeface="+mj-lt"/>
              <a:buNone/>
            </a:pPr>
            <a:r>
              <a:rPr lang="en-GB" baseline="0" noProof="0" dirty="0" smtClean="0"/>
              <a:t>This is the attack surface for hijacking accounts of the audience.</a:t>
            </a:r>
          </a:p>
          <a:p>
            <a:pPr marL="0" indent="0">
              <a:buFont typeface="+mj-lt"/>
              <a:buNone/>
            </a:pPr>
            <a:r>
              <a:rPr lang="en-GB" baseline="0" noProof="0" dirty="0" smtClean="0"/>
              <a:t>Usually, this should look quite nice (several accounts per person, a wide variety of services used).</a:t>
            </a:r>
          </a:p>
          <a:p>
            <a:pPr marL="0" indent="0">
              <a:buFont typeface="+mj-lt"/>
              <a:buNone/>
            </a:pPr>
            <a:endParaRPr lang="en-GB" baseline="0" noProof="0" dirty="0" smtClean="0"/>
          </a:p>
          <a:p>
            <a:pPr marL="0" indent="0">
              <a:buFont typeface="+mj-lt"/>
              <a:buNone/>
            </a:pPr>
            <a:r>
              <a:rPr lang="en-GB" b="1" i="1" baseline="0" noProof="0" dirty="0" smtClean="0"/>
              <a:t>As a hacker, I like a big attack surface because this offers a lot of options for an attack! So a first step to make the life of a hacker more difficult is not to tell him what accounts you have where… </a:t>
            </a:r>
            <a:r>
              <a:rPr lang="en-GB" b="1" i="1" baseline="0" noProof="0" dirty="0" smtClean="0">
                <a:sym typeface="Wingdings" panose="05000000000000000000" pitchFamily="2" charset="2"/>
              </a:rPr>
              <a:t></a:t>
            </a:r>
            <a:endParaRPr lang="en-GB" b="1" i="1" baseline="0" noProof="0" dirty="0" smtClean="0"/>
          </a:p>
          <a:p>
            <a:pPr marL="0" indent="0">
              <a:buFont typeface="+mj-lt"/>
              <a:buNone/>
            </a:pPr>
            <a:r>
              <a:rPr lang="en-GB" b="1" i="1" baseline="0" noProof="0" dirty="0" smtClean="0"/>
              <a:t>The next step is now to make use of this knowledge to start an attack. For the attack, we have to select an attack vector. </a:t>
            </a:r>
          </a:p>
          <a:p>
            <a:endParaRPr lang="en-GB" baseline="0" noProof="0" dirty="0" smtClean="0"/>
          </a:p>
        </p:txBody>
      </p:sp>
      <p:sp>
        <p:nvSpPr>
          <p:cNvPr id="4" name="Foliennummernplatzhalter 3"/>
          <p:cNvSpPr>
            <a:spLocks noGrp="1"/>
          </p:cNvSpPr>
          <p:nvPr>
            <p:ph type="sldNum" sz="quarter" idx="10"/>
          </p:nvPr>
        </p:nvSpPr>
        <p:spPr/>
        <p:txBody>
          <a:bodyPr/>
          <a:lstStyle/>
          <a:p>
            <a:pPr>
              <a:defRPr/>
            </a:pPr>
            <a:fld id="{E062766C-C1FB-45C6-9799-88FEFF06CC81}" type="slidenum">
              <a:rPr lang="de-DE" smtClean="0"/>
              <a:pPr>
                <a:defRPr/>
              </a:pPr>
              <a:t>5</a:t>
            </a:fld>
            <a:endParaRPr lang="en-GB"/>
          </a:p>
        </p:txBody>
      </p:sp>
    </p:spTree>
    <p:extLst>
      <p:ext uri="{BB962C8B-B14F-4D97-AF65-F5344CB8AC3E}">
        <p14:creationId xmlns:p14="http://schemas.microsoft.com/office/powerpoint/2010/main" val="23557357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GB" sz="1200" kern="1200" noProof="0" dirty="0" smtClean="0">
                <a:solidFill>
                  <a:schemeClr val="tx1"/>
                </a:solidFill>
                <a:latin typeface="+mn-lt"/>
                <a:ea typeface="ＭＳ Ｐゴシック" charset="0"/>
                <a:cs typeface="ＭＳ Ｐゴシック" charset="0"/>
              </a:rPr>
              <a:t>Another way</a:t>
            </a:r>
            <a:r>
              <a:rPr lang="en-GB" sz="1200" kern="1200" baseline="0" noProof="0" dirty="0" smtClean="0">
                <a:solidFill>
                  <a:schemeClr val="tx1"/>
                </a:solidFill>
                <a:latin typeface="+mn-lt"/>
                <a:ea typeface="ＭＳ Ｐゴシック" charset="0"/>
                <a:cs typeface="ＭＳ Ｐゴシック" charset="0"/>
              </a:rPr>
              <a:t> to steal user account (and other) data from a victim is to infect its computer with malware. </a:t>
            </a:r>
          </a:p>
          <a:p>
            <a:r>
              <a:rPr lang="en-GB" sz="1200" kern="1200" baseline="0" noProof="0" dirty="0" smtClean="0">
                <a:solidFill>
                  <a:schemeClr val="tx1"/>
                </a:solidFill>
                <a:latin typeface="+mn-lt"/>
                <a:ea typeface="ＭＳ Ｐゴシック" charset="0"/>
                <a:cs typeface="ＭＳ Ｐゴシック" charset="0"/>
              </a:rPr>
              <a:t>The slide shows the steps involved. </a:t>
            </a:r>
          </a:p>
          <a:p>
            <a:endParaRPr lang="en-GB" sz="1200" kern="1200" baseline="0" noProof="0" dirty="0" smtClean="0">
              <a:solidFill>
                <a:schemeClr val="tx1"/>
              </a:solidFill>
              <a:latin typeface="+mn-lt"/>
              <a:ea typeface="ＭＳ Ｐゴシック" charset="0"/>
              <a:cs typeface="ＭＳ Ｐゴシック" charset="0"/>
            </a:endParaRPr>
          </a:p>
          <a:p>
            <a:r>
              <a:rPr lang="en-GB" sz="1200" kern="1200" baseline="0" noProof="0" dirty="0" smtClean="0">
                <a:solidFill>
                  <a:schemeClr val="tx1"/>
                </a:solidFill>
                <a:latin typeface="+mn-lt"/>
                <a:ea typeface="ＭＳ Ｐゴシック" charset="0"/>
                <a:cs typeface="ＭＳ Ｐゴシック" charset="0"/>
              </a:rPr>
              <a:t>If you did the demo with the phishing e-mail with a link to a malicious word document, you can make the link to this demo and now open the word document. </a:t>
            </a:r>
          </a:p>
          <a:p>
            <a:r>
              <a:rPr lang="en-GB" sz="1200" kern="1200" noProof="0" dirty="0" smtClean="0">
                <a:solidFill>
                  <a:schemeClr val="tx1"/>
                </a:solidFill>
                <a:latin typeface="+mn-lt"/>
                <a:ea typeface="ＭＳ Ｐゴシック" charset="0"/>
                <a:cs typeface="ＭＳ Ｐゴシック" charset="0"/>
              </a:rPr>
              <a:t>The Word</a:t>
            </a:r>
            <a:r>
              <a:rPr lang="en-GB" sz="1200" kern="1200" baseline="0" noProof="0" dirty="0" smtClean="0">
                <a:solidFill>
                  <a:schemeClr val="tx1"/>
                </a:solidFill>
                <a:latin typeface="+mn-lt"/>
                <a:ea typeface="ＭＳ Ｐゴシック" charset="0"/>
                <a:cs typeface="ＭＳ Ｐゴシック" charset="0"/>
              </a:rPr>
              <a:t> document should look legitimate and make the victim click on an embedded «excel» sheet which is actually not (only) an excel sheet.</a:t>
            </a:r>
          </a:p>
          <a:p>
            <a:r>
              <a:rPr lang="en-GB" sz="1200" kern="1200" baseline="0" noProof="0" dirty="0" smtClean="0">
                <a:solidFill>
                  <a:schemeClr val="tx1"/>
                </a:solidFill>
                <a:latin typeface="+mn-lt"/>
                <a:ea typeface="ＭＳ Ｐゴシック" charset="0"/>
                <a:cs typeface="ＭＳ Ｐゴシック" charset="0"/>
              </a:rPr>
              <a:t>By clicking on the content, an executable is started which has the name excel.exe so that the victim does not get suspicious when MS Word asks the victim whether it really wants to open excel.exe.</a:t>
            </a:r>
          </a:p>
          <a:p>
            <a:r>
              <a:rPr lang="en-GB" sz="1200" kern="1200" baseline="0" noProof="0" dirty="0" smtClean="0">
                <a:solidFill>
                  <a:schemeClr val="tx1"/>
                </a:solidFill>
                <a:latin typeface="+mn-lt"/>
                <a:ea typeface="ＭＳ Ｐゴシック" charset="0"/>
                <a:cs typeface="ＭＳ Ｐゴシック" charset="0"/>
              </a:rPr>
              <a:t>But since this is not the real excel.exe but an embedded executable, this executable could do anything on the victims machine! To keep up the facade, the executable starts excel and displays data so that the </a:t>
            </a:r>
            <a:r>
              <a:rPr lang="en-GB" sz="1200" kern="1200" baseline="0" noProof="0" dirty="0" err="1" smtClean="0">
                <a:solidFill>
                  <a:schemeClr val="tx1"/>
                </a:solidFill>
                <a:latin typeface="+mn-lt"/>
                <a:ea typeface="ＭＳ Ｐゴシック" charset="0"/>
                <a:cs typeface="ＭＳ Ｐゴシック" charset="0"/>
              </a:rPr>
              <a:t>vicitm</a:t>
            </a:r>
            <a:r>
              <a:rPr lang="en-GB" sz="1200" kern="1200" baseline="0" noProof="0" dirty="0" smtClean="0">
                <a:solidFill>
                  <a:schemeClr val="tx1"/>
                </a:solidFill>
                <a:latin typeface="+mn-lt"/>
                <a:ea typeface="ＭＳ Ｐゴシック" charset="0"/>
                <a:cs typeface="ＭＳ Ｐゴシック" charset="0"/>
              </a:rPr>
              <a:t> does not get suspicious. </a:t>
            </a:r>
          </a:p>
          <a:p>
            <a:endParaRPr lang="en-GB" sz="1200" kern="1200" baseline="0" noProof="0" dirty="0" smtClean="0">
              <a:solidFill>
                <a:schemeClr val="tx1"/>
              </a:solidFill>
              <a:latin typeface="+mn-lt"/>
              <a:ea typeface="ＭＳ Ｐゴシック" charset="0"/>
              <a:cs typeface="ＭＳ Ｐゴシック" charset="0"/>
            </a:endParaRPr>
          </a:p>
          <a:p>
            <a:r>
              <a:rPr lang="en-GB" sz="1200" kern="1200" baseline="0" noProof="0" dirty="0" smtClean="0">
                <a:solidFill>
                  <a:schemeClr val="tx1"/>
                </a:solidFill>
                <a:latin typeface="+mn-lt"/>
                <a:ea typeface="ＭＳ Ｐゴシック" charset="0"/>
                <a:cs typeface="ＭＳ Ｐゴシック" charset="0"/>
              </a:rPr>
              <a:t>If you remove the «overlays» in the MS Word document that make the embedded executable look like an embedded excel sheet, you can de-mask this «social engineering» attempt. </a:t>
            </a:r>
          </a:p>
          <a:p>
            <a:endParaRPr lang="en-GB" sz="1200" kern="1200" baseline="0" noProof="0" dirty="0" smtClean="0">
              <a:solidFill>
                <a:schemeClr val="tx1"/>
              </a:solidFill>
              <a:latin typeface="+mn-lt"/>
              <a:ea typeface="ＭＳ Ｐゴシック" charset="0"/>
              <a:cs typeface="ＭＳ Ｐゴシック" charset="0"/>
            </a:endParaRPr>
          </a:p>
          <a:p>
            <a:r>
              <a:rPr lang="en-GB" sz="1200" kern="1200" baseline="0" noProof="0" dirty="0" smtClean="0">
                <a:solidFill>
                  <a:schemeClr val="tx1"/>
                </a:solidFill>
                <a:latin typeface="+mn-lt"/>
                <a:ea typeface="ＭＳ Ｐゴシック" charset="0"/>
                <a:cs typeface="ＭＳ Ｐゴシック" charset="0"/>
              </a:rPr>
              <a:t>This is an example of how difficult it can be to detect malicious content and how clever hackers can be – they do out-of-the-box thinking to confront you with the unexpected!</a:t>
            </a:r>
          </a:p>
          <a:p>
            <a:endParaRPr lang="en-GB" sz="1200" kern="1200" noProof="0" dirty="0" smtClean="0">
              <a:solidFill>
                <a:schemeClr val="tx1"/>
              </a:solidFill>
              <a:latin typeface="+mn-lt"/>
              <a:ea typeface="ＭＳ Ｐゴシック" charset="0"/>
              <a:cs typeface="ＭＳ Ｐゴシック" charset="0"/>
            </a:endParaRPr>
          </a:p>
          <a:p>
            <a:r>
              <a:rPr lang="en-GB" sz="1200" kern="1200" noProof="0" dirty="0" smtClean="0">
                <a:solidFill>
                  <a:schemeClr val="tx1"/>
                </a:solidFill>
                <a:latin typeface="+mn-lt"/>
                <a:ea typeface="ＭＳ Ｐゴシック" charset="0"/>
                <a:cs typeface="ＭＳ Ｐゴシック" charset="0"/>
              </a:rPr>
              <a:t>Countermeasures for this example:</a:t>
            </a:r>
          </a:p>
          <a:p>
            <a:pPr marL="171450" indent="-171450">
              <a:buFontTx/>
              <a:buChar char="-"/>
            </a:pPr>
            <a:r>
              <a:rPr lang="en-GB" sz="1200" kern="1200" noProof="0" dirty="0" smtClean="0">
                <a:solidFill>
                  <a:schemeClr val="tx1"/>
                </a:solidFill>
                <a:latin typeface="+mn-lt"/>
                <a:ea typeface="ＭＳ Ｐゴシック" charset="0"/>
                <a:cs typeface="ＭＳ Ｐゴシック" charset="0"/>
              </a:rPr>
              <a:t>Again: Use your</a:t>
            </a:r>
            <a:r>
              <a:rPr lang="en-GB" sz="1200" kern="1200" baseline="0" noProof="0" dirty="0" smtClean="0">
                <a:solidFill>
                  <a:schemeClr val="tx1"/>
                </a:solidFill>
                <a:latin typeface="+mn-lt"/>
                <a:ea typeface="ＭＳ Ｐゴシック" charset="0"/>
                <a:cs typeface="ＭＳ Ｐゴシック" charset="0"/>
              </a:rPr>
              <a:t> brain and check on what you click. </a:t>
            </a:r>
          </a:p>
          <a:p>
            <a:pPr marL="171450" indent="-171450">
              <a:buFontTx/>
              <a:buChar char="-"/>
            </a:pPr>
            <a:r>
              <a:rPr lang="en-GB" sz="1200" kern="1200" baseline="0" noProof="0" dirty="0" smtClean="0">
                <a:solidFill>
                  <a:schemeClr val="tx1"/>
                </a:solidFill>
                <a:latin typeface="+mn-lt"/>
                <a:ea typeface="ＭＳ Ｐゴシック" charset="0"/>
                <a:cs typeface="ＭＳ Ｐゴシック" charset="0"/>
              </a:rPr>
              <a:t>Remember that o</a:t>
            </a:r>
            <a:r>
              <a:rPr lang="en-GB" sz="1200" kern="1200" noProof="0" dirty="0" smtClean="0">
                <a:solidFill>
                  <a:schemeClr val="tx1"/>
                </a:solidFill>
                <a:latin typeface="+mn-lt"/>
                <a:ea typeface="ＭＳ Ｐゴシック" charset="0"/>
                <a:cs typeface="ＭＳ Ｐゴシック" charset="0"/>
              </a:rPr>
              <a:t>ffice</a:t>
            </a:r>
            <a:r>
              <a:rPr lang="en-GB" sz="1200" kern="1200" baseline="0" noProof="0" dirty="0" smtClean="0">
                <a:solidFill>
                  <a:schemeClr val="tx1"/>
                </a:solidFill>
                <a:latin typeface="+mn-lt"/>
                <a:ea typeface="ＭＳ Ｐゴシック" charset="0"/>
                <a:cs typeface="ＭＳ Ｐゴシック" charset="0"/>
              </a:rPr>
              <a:t> documents can contain malware and if your anti-virus program does not detect it (which is quite likely) and you run it, you’ve been hacked</a:t>
            </a:r>
          </a:p>
          <a:p>
            <a:pPr marL="628650" lvl="1" indent="-171450">
              <a:buFontTx/>
              <a:buChar char="-"/>
            </a:pPr>
            <a:r>
              <a:rPr lang="en-GB" sz="1200" kern="1200" baseline="0" noProof="0" dirty="0" smtClean="0">
                <a:solidFill>
                  <a:schemeClr val="tx1"/>
                </a:solidFill>
                <a:latin typeface="+mn-lt"/>
                <a:ea typeface="ＭＳ Ｐゴシック" charset="0"/>
                <a:cs typeface="ＭＳ Ｐゴシック" charset="0"/>
              </a:rPr>
              <a:t>Don’t run anything that’s embedded in a word file. Ask the sender to send the content separately!</a:t>
            </a:r>
          </a:p>
        </p:txBody>
      </p:sp>
    </p:spTree>
    <p:extLst>
      <p:ext uri="{BB962C8B-B14F-4D97-AF65-F5344CB8AC3E}">
        <p14:creationId xmlns:p14="http://schemas.microsoft.com/office/powerpoint/2010/main" val="2130275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fontScale="77500" lnSpcReduction="20000"/>
          </a:bodyPr>
          <a:lstStyle/>
          <a:p>
            <a:r>
              <a:rPr lang="en-GB" noProof="0" dirty="0" smtClean="0"/>
              <a:t>To hack</a:t>
            </a:r>
            <a:r>
              <a:rPr lang="en-GB" baseline="0" noProof="0" dirty="0" smtClean="0"/>
              <a:t> into you user account or to steal user account data, a hacker has the above two main attack vectors:</a:t>
            </a:r>
          </a:p>
          <a:p>
            <a:pPr marL="171450" indent="-171450">
              <a:buFont typeface="Arial" panose="020B0604020202020204" pitchFamily="34" charset="0"/>
              <a:buChar char="•"/>
            </a:pPr>
            <a:r>
              <a:rPr lang="en-GB" noProof="0" dirty="0" smtClean="0"/>
              <a:t>The «Server»:</a:t>
            </a:r>
            <a:r>
              <a:rPr lang="en-GB" baseline="0" noProof="0" dirty="0" smtClean="0"/>
              <a:t> </a:t>
            </a:r>
            <a:r>
              <a:rPr lang="en-GB" noProof="0" dirty="0" smtClean="0"/>
              <a:t>The infrastructure</a:t>
            </a:r>
            <a:r>
              <a:rPr lang="en-GB" baseline="0" noProof="0" dirty="0" smtClean="0"/>
              <a:t>/provider. This means an attacker does not need to involve you or your software/hardware in any way. Nevertheless, as you will see, there is still something you can do to limit the impact of a successful attack as a user. The benefit of this attack vector is that a hacker can potentially obtain information about all user accounts, not just the account of the victim. </a:t>
            </a:r>
          </a:p>
          <a:p>
            <a:pPr marL="628650" lvl="1" indent="-171450">
              <a:buFont typeface="Arial" panose="020B0604020202020204" pitchFamily="34" charset="0"/>
              <a:buChar char="•"/>
            </a:pPr>
            <a:endParaRPr lang="en-GB" baseline="0" noProof="0" dirty="0" smtClean="0"/>
          </a:p>
          <a:p>
            <a:pPr marL="171450" indent="-171450">
              <a:buFont typeface="Arial" panose="020B0604020202020204" pitchFamily="34" charset="0"/>
              <a:buChar char="•"/>
            </a:pPr>
            <a:r>
              <a:rPr lang="en-GB" baseline="0" noProof="0" dirty="0" smtClean="0"/>
              <a:t>The Client:  You, your Software and Hardware. Here, the attacker identified you as the </a:t>
            </a:r>
            <a:r>
              <a:rPr lang="en-GB" baseline="0" noProof="0" dirty="0" err="1" smtClean="0"/>
              <a:t>weakes</a:t>
            </a:r>
            <a:r>
              <a:rPr lang="en-GB" baseline="0" noProof="0" dirty="0" smtClean="0"/>
              <a:t> link and tries to obtain your details by:</a:t>
            </a:r>
          </a:p>
          <a:p>
            <a:pPr marL="628650" lvl="1" indent="-171450">
              <a:buFont typeface="Arial" panose="020B0604020202020204" pitchFamily="34" charset="0"/>
              <a:buChar char="•"/>
            </a:pPr>
            <a:r>
              <a:rPr lang="en-GB" baseline="0" noProof="0" dirty="0" smtClean="0"/>
              <a:t>Installing malware when you browse to a malicious website (e.g., when searching for «free» software) or visit a benign websites that has been hacked. To install the malware, hackers exploit vulnerabilities in browsers.</a:t>
            </a:r>
            <a:br>
              <a:rPr lang="en-GB" baseline="0" noProof="0" dirty="0" smtClean="0"/>
            </a:br>
            <a:r>
              <a:rPr lang="en-GB" baseline="0" noProof="0" dirty="0" smtClean="0"/>
              <a:t>For example, in 2016, 20 minutes has been used to distribute malware several times: </a:t>
            </a:r>
            <a:br>
              <a:rPr lang="en-GB" baseline="0" noProof="0" dirty="0" smtClean="0"/>
            </a:br>
            <a:r>
              <a:rPr lang="en-GB" baseline="0" noProof="0" dirty="0" smtClean="0"/>
              <a:t>http://www.swissinfo.ch/eng/20-minute-attack_government-shuts-down-trojan-infected-website/42074870</a:t>
            </a:r>
          </a:p>
          <a:p>
            <a:pPr marL="628650" lvl="1" indent="-171450">
              <a:buFont typeface="Arial" panose="020B0604020202020204" pitchFamily="34" charset="0"/>
              <a:buChar char="•"/>
            </a:pPr>
            <a:endParaRPr lang="en-GB" baseline="0" noProof="0" dirty="0" smtClean="0"/>
          </a:p>
          <a:p>
            <a:pPr marL="628650" lvl="1" indent="-171450">
              <a:buFont typeface="Arial" panose="020B0604020202020204" pitchFamily="34" charset="0"/>
              <a:buChar char="•"/>
            </a:pPr>
            <a:r>
              <a:rPr lang="en-GB" baseline="0" noProof="0" dirty="0" smtClean="0"/>
              <a:t>tricking you into doing something you shouldn’t do (=&gt;social engineering). </a:t>
            </a:r>
          </a:p>
          <a:p>
            <a:pPr marL="1085850" lvl="2" indent="-171450">
              <a:buFont typeface="Arial" panose="020B0604020202020204" pitchFamily="34" charset="0"/>
              <a:buChar char="•"/>
            </a:pPr>
            <a:r>
              <a:rPr lang="en-GB" baseline="0" noProof="0" dirty="0" smtClean="0"/>
              <a:t>Examples:</a:t>
            </a:r>
          </a:p>
          <a:p>
            <a:pPr marL="1543050" lvl="3" indent="-171450">
              <a:buFont typeface="Arial" panose="020B0604020202020204" pitchFamily="34" charset="0"/>
              <a:buChar char="•"/>
            </a:pPr>
            <a:r>
              <a:rPr lang="en-GB" baseline="0" noProof="0" dirty="0" smtClean="0"/>
              <a:t>Phone call from «Microsoft» telling you they have found a problem on your computer and they help you to fix it. You’ll have to install a piece of legitimate software at some point that will give them access to your machine. </a:t>
            </a:r>
            <a:br>
              <a:rPr lang="en-GB" baseline="0" noProof="0" dirty="0" smtClean="0"/>
            </a:br>
            <a:r>
              <a:rPr lang="en-GB" baseline="0" noProof="0" dirty="0" smtClean="0"/>
              <a:t>http://www.wired.co.uk/article/malwarebytes</a:t>
            </a:r>
          </a:p>
          <a:p>
            <a:pPr marL="1543050" lvl="3" indent="-171450">
              <a:buFont typeface="Arial" panose="020B0604020202020204" pitchFamily="34" charset="0"/>
              <a:buChar char="•"/>
            </a:pPr>
            <a:r>
              <a:rPr lang="en-GB" baseline="0" noProof="0" dirty="0" smtClean="0"/>
              <a:t>You get an e-mail from a colleague telling you that you should download this cool new app. Unfortunately, the app has additional «features» you won’t like…</a:t>
            </a:r>
            <a:br>
              <a:rPr lang="en-GB" baseline="0" noProof="0" dirty="0" smtClean="0"/>
            </a:br>
            <a:r>
              <a:rPr lang="en-GB" baseline="0" noProof="0" dirty="0" smtClean="0"/>
              <a:t>https://www.heise.de/security/artikel/Analysiert-Werbekeule-statt-Glitzersteine-Android-Malware-CallJam-seziert-3340267.html (in German)</a:t>
            </a:r>
          </a:p>
          <a:p>
            <a:pPr marL="0" indent="0">
              <a:buFont typeface="Arial" panose="020B0604020202020204" pitchFamily="34" charset="0"/>
              <a:buNone/>
            </a:pPr>
            <a:endParaRPr lang="en-GB" baseline="0" noProof="0" dirty="0" smtClean="0"/>
          </a:p>
          <a:p>
            <a:pPr marL="0" indent="0">
              <a:buFont typeface="Arial" panose="020B0604020202020204" pitchFamily="34" charset="0"/>
              <a:buNone/>
            </a:pPr>
            <a:r>
              <a:rPr lang="en-GB" baseline="0" noProof="0" dirty="0" smtClean="0"/>
              <a:t>There exist many different ways on both ends how an attacker can reach his or her goal. </a:t>
            </a:r>
          </a:p>
          <a:p>
            <a:pPr marL="0" indent="0">
              <a:buFont typeface="Arial" panose="020B0604020202020204" pitchFamily="34" charset="0"/>
              <a:buNone/>
            </a:pPr>
            <a:r>
              <a:rPr lang="en-GB" baseline="0" noProof="0" dirty="0" smtClean="0"/>
              <a:t>We’ll have a look at some of the options and what you can do to limit what a hacker can do as a user. </a:t>
            </a:r>
          </a:p>
        </p:txBody>
      </p:sp>
      <p:sp>
        <p:nvSpPr>
          <p:cNvPr id="4" name="Foliennummernplatzhalter 3"/>
          <p:cNvSpPr>
            <a:spLocks noGrp="1"/>
          </p:cNvSpPr>
          <p:nvPr>
            <p:ph type="sldNum" sz="quarter" idx="10"/>
          </p:nvPr>
        </p:nvSpPr>
        <p:spPr/>
        <p:txBody>
          <a:bodyPr/>
          <a:lstStyle/>
          <a:p>
            <a:pPr>
              <a:defRPr/>
            </a:pPr>
            <a:fld id="{E062766C-C1FB-45C6-9799-88FEFF06CC81}" type="slidenum">
              <a:rPr lang="de-DE" smtClean="0"/>
              <a:pPr>
                <a:defRPr/>
              </a:pPr>
              <a:t>6</a:t>
            </a:fld>
            <a:endParaRPr lang="en-GB"/>
          </a:p>
        </p:txBody>
      </p:sp>
    </p:spTree>
    <p:extLst>
      <p:ext uri="{BB962C8B-B14F-4D97-AF65-F5344CB8AC3E}">
        <p14:creationId xmlns:p14="http://schemas.microsoft.com/office/powerpoint/2010/main" val="2740906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en-GB" baseline="0" noProof="0" dirty="0" smtClean="0"/>
              <a:t>Basic attack strategies are:</a:t>
            </a:r>
          </a:p>
          <a:p>
            <a:pPr marL="171450" indent="-171450">
              <a:buFontTx/>
              <a:buChar char="-"/>
            </a:pPr>
            <a:r>
              <a:rPr lang="en-GB" baseline="0" noProof="0" dirty="0" smtClean="0"/>
              <a:t>Exploiting a vulnerability in the system and/or circumventing protection measures (see image with barrier…)</a:t>
            </a:r>
          </a:p>
          <a:p>
            <a:pPr marL="171450" indent="-171450">
              <a:buFontTx/>
              <a:buChar char="-"/>
            </a:pPr>
            <a:r>
              <a:rPr lang="en-GB" baseline="0" noProof="0" dirty="0" smtClean="0"/>
              <a:t>Brute Force attacks which do not exploiting any vulnerability in the system and which do not circumvent any protections</a:t>
            </a:r>
          </a:p>
          <a:p>
            <a:pPr marL="0" indent="0">
              <a:buFontTx/>
              <a:buNone/>
            </a:pPr>
            <a:endParaRPr lang="en-GB" baseline="0" noProof="0" dirty="0" smtClean="0"/>
          </a:p>
          <a:p>
            <a:pPr marL="0" indent="0">
              <a:buFontTx/>
              <a:buNone/>
            </a:pPr>
            <a:r>
              <a:rPr lang="en-GB" b="1" i="1" baseline="0" noProof="0" dirty="0" smtClean="0"/>
              <a:t>Let’s have a look what brute force attacks are and how they work.</a:t>
            </a:r>
          </a:p>
        </p:txBody>
      </p:sp>
      <p:sp>
        <p:nvSpPr>
          <p:cNvPr id="4" name="Foliennummernplatzhalter 3"/>
          <p:cNvSpPr>
            <a:spLocks noGrp="1"/>
          </p:cNvSpPr>
          <p:nvPr>
            <p:ph type="sldNum" sz="quarter" idx="10"/>
          </p:nvPr>
        </p:nvSpPr>
        <p:spPr/>
        <p:txBody>
          <a:bodyPr/>
          <a:lstStyle/>
          <a:p>
            <a:pPr>
              <a:defRPr/>
            </a:pPr>
            <a:fld id="{E062766C-C1FB-45C6-9799-88FEFF06CC81}" type="slidenum">
              <a:rPr lang="de-DE" smtClean="0"/>
              <a:pPr>
                <a:defRPr/>
              </a:pPr>
              <a:t>8</a:t>
            </a:fld>
            <a:endParaRPr lang="en-GB"/>
          </a:p>
        </p:txBody>
      </p:sp>
    </p:spTree>
    <p:extLst>
      <p:ext uri="{BB962C8B-B14F-4D97-AF65-F5344CB8AC3E}">
        <p14:creationId xmlns:p14="http://schemas.microsoft.com/office/powerpoint/2010/main" val="2369674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lnSpcReduction="10000"/>
          </a:bodyPr>
          <a:lstStyle/>
          <a:p>
            <a:pPr marL="0" indent="0">
              <a:buFontTx/>
              <a:buNone/>
            </a:pPr>
            <a:r>
              <a:rPr lang="en-GB" baseline="0" noProof="0" dirty="0" smtClean="0"/>
              <a:t>Lists of common passwords that have been compiled from data breaches and leaked account databases are available on the Internet. </a:t>
            </a:r>
          </a:p>
          <a:p>
            <a:pPr marL="0" indent="0">
              <a:buFontTx/>
              <a:buNone/>
            </a:pPr>
            <a:r>
              <a:rPr lang="en-GB" baseline="0" noProof="0" dirty="0" smtClean="0"/>
              <a:t>One of them, a rather «small» one with 10 million passwords, can be found here:</a:t>
            </a:r>
          </a:p>
          <a:p>
            <a:pPr marL="0" indent="0">
              <a:buFontTx/>
              <a:buNone/>
            </a:pPr>
            <a:r>
              <a:rPr lang="en-GB" baseline="0" noProof="0" dirty="0" smtClean="0"/>
              <a:t>https://xato.net/ten-million-passwords-faq-3b2752ed3b4c#.5m7a1kx2c</a:t>
            </a:r>
          </a:p>
          <a:p>
            <a:endParaRPr lang="en-GB" noProof="0" dirty="0" smtClean="0"/>
          </a:p>
          <a:p>
            <a:r>
              <a:rPr lang="en-GB" b="1" i="1" noProof="0" dirty="0" smtClean="0"/>
              <a:t>If brute force does not work or</a:t>
            </a:r>
            <a:r>
              <a:rPr lang="en-GB" b="1" i="1" baseline="0" noProof="0" dirty="0" smtClean="0"/>
              <a:t> a more stealthy way of getting access to user account data is required, we have other options. </a:t>
            </a:r>
          </a:p>
          <a:p>
            <a:endParaRPr lang="en-GB" noProof="0" dirty="0" smtClean="0"/>
          </a:p>
          <a:p>
            <a:endParaRPr lang="en-GB" noProof="0" dirty="0" smtClean="0"/>
          </a:p>
          <a:p>
            <a:r>
              <a:rPr lang="en-GB" noProof="0" dirty="0" smtClean="0"/>
              <a:t>Image: </a:t>
            </a:r>
          </a:p>
          <a:p>
            <a:pPr marL="171450" indent="-171450">
              <a:buFontTx/>
              <a:buChar char="-"/>
            </a:pPr>
            <a:r>
              <a:rPr lang="en-GB" baseline="0" noProof="0" dirty="0" smtClean="0"/>
              <a:t>Log of a brute force attack on a secure login server offering a login using the secure shell protocol.</a:t>
            </a:r>
          </a:p>
          <a:p>
            <a:pPr marL="0" indent="0">
              <a:buFontTx/>
              <a:buNone/>
            </a:pPr>
            <a:endParaRPr lang="en-GB" baseline="0" dirty="0" smtClean="0"/>
          </a:p>
          <a:p>
            <a:pPr marL="0" indent="0">
              <a:buFontTx/>
              <a:buNone/>
            </a:pPr>
            <a:r>
              <a:rPr lang="en-GB" i="1" baseline="0" dirty="0" smtClean="0"/>
              <a:t>Optional: Discuss (imperfect) countermeasures providers could take</a:t>
            </a:r>
          </a:p>
          <a:p>
            <a:pPr marL="171450" indent="-171450">
              <a:buFontTx/>
              <a:buChar char="-"/>
            </a:pPr>
            <a:r>
              <a:rPr lang="en-GB" i="1" baseline="0" dirty="0" smtClean="0"/>
              <a:t>Allow only a certain number of login attempts per time frame and user  (don’t block on a per user basis =&gt; an attacker might use this to let the service deny access to all users by triggering the blocking…)</a:t>
            </a:r>
          </a:p>
          <a:p>
            <a:pPr marL="171450" indent="-171450">
              <a:buFontTx/>
              <a:buChar char="-"/>
            </a:pPr>
            <a:r>
              <a:rPr lang="en-GB" i="1" baseline="0" dirty="0" smtClean="0"/>
              <a:t>Block computers that perform a brute force attack (blocking on a per IP address basis =&gt; this won’t block legitimate users)</a:t>
            </a:r>
          </a:p>
          <a:p>
            <a:pPr marL="171450" indent="-171450">
              <a:buFontTx/>
              <a:buChar char="-"/>
            </a:pPr>
            <a:endParaRPr lang="en-GB" i="1" baseline="0" dirty="0" smtClean="0"/>
          </a:p>
          <a:p>
            <a:pPr marL="0" indent="0">
              <a:buFontTx/>
              <a:buNone/>
            </a:pPr>
            <a:r>
              <a:rPr lang="en-GB" i="1" baseline="0" dirty="0" smtClean="0"/>
              <a:t>Attackers might use botnets to run a brute force attack in a distributed fashion so that blocking measures are ineffective</a:t>
            </a:r>
          </a:p>
          <a:p>
            <a:pPr marL="0" indent="0">
              <a:buFontTx/>
              <a:buNone/>
            </a:pPr>
            <a:endParaRPr lang="en-GB" dirty="0" smtClean="0"/>
          </a:p>
        </p:txBody>
      </p:sp>
      <p:sp>
        <p:nvSpPr>
          <p:cNvPr id="4" name="Foliennummernplatzhalter 3"/>
          <p:cNvSpPr>
            <a:spLocks noGrp="1"/>
          </p:cNvSpPr>
          <p:nvPr>
            <p:ph type="sldNum" sz="quarter" idx="10"/>
          </p:nvPr>
        </p:nvSpPr>
        <p:spPr/>
        <p:txBody>
          <a:bodyPr/>
          <a:lstStyle/>
          <a:p>
            <a:pPr>
              <a:defRPr/>
            </a:pPr>
            <a:fld id="{E062766C-C1FB-45C6-9799-88FEFF06CC81}" type="slidenum">
              <a:rPr lang="de-DE" smtClean="0"/>
              <a:pPr>
                <a:defRPr/>
              </a:pPr>
              <a:t>9</a:t>
            </a:fld>
            <a:endParaRPr lang="en-GB"/>
          </a:p>
        </p:txBody>
      </p:sp>
    </p:spTree>
    <p:extLst>
      <p:ext uri="{BB962C8B-B14F-4D97-AF65-F5344CB8AC3E}">
        <p14:creationId xmlns:p14="http://schemas.microsoft.com/office/powerpoint/2010/main" val="22994291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noProof="0" dirty="0" smtClean="0"/>
              <a:t>Yahoo Hack: </a:t>
            </a:r>
          </a:p>
          <a:p>
            <a:pPr marL="171450" indent="-171450">
              <a:buFontTx/>
              <a:buChar char="-"/>
            </a:pPr>
            <a:r>
              <a:rPr lang="en-GB" noProof="0" dirty="0" smtClean="0"/>
              <a:t>As of October</a:t>
            </a:r>
            <a:r>
              <a:rPr lang="en-GB" baseline="0" noProof="0" dirty="0" smtClean="0"/>
              <a:t> 2016, we don’t know the full story and details behind the hack but it does seem that the attacker was not a very clever group of state-sponsored hackers as Yahoo did claim in their first press release about it. Most probably, Yahoo did not get the basics of securing the infrastructure right or made a (serious) mistake there. At least that’s what world-renowned security expert Bruce </a:t>
            </a:r>
            <a:r>
              <a:rPr lang="en-GB" baseline="0" noProof="0" dirty="0" err="1" smtClean="0"/>
              <a:t>Schneier</a:t>
            </a:r>
            <a:r>
              <a:rPr lang="en-GB" baseline="0" noProof="0" dirty="0" smtClean="0"/>
              <a:t> and others believe based on the information already published: </a:t>
            </a:r>
            <a:br>
              <a:rPr lang="en-GB" baseline="0" noProof="0" dirty="0" smtClean="0"/>
            </a:br>
            <a:r>
              <a:rPr lang="en-GB" noProof="0" dirty="0" smtClean="0"/>
              <a:t>https://www.schneier.com/blog/archives/2016/09/the_hacking_of_.html</a:t>
            </a:r>
          </a:p>
          <a:p>
            <a:pPr marL="0" indent="0">
              <a:buFontTx/>
              <a:buNone/>
            </a:pPr>
            <a:endParaRPr lang="en-GB" noProof="0" dirty="0" smtClean="0"/>
          </a:p>
          <a:p>
            <a:pPr marL="0" indent="0">
              <a:buFontTx/>
              <a:buNone/>
            </a:pPr>
            <a:endParaRPr lang="en-GB" noProof="0" dirty="0" smtClean="0"/>
          </a:p>
          <a:p>
            <a:pPr marL="0" indent="0">
              <a:buFontTx/>
              <a:buNone/>
            </a:pPr>
            <a:r>
              <a:rPr lang="en-GB" b="1" i="1" noProof="0" dirty="0" smtClean="0"/>
              <a:t>It’s important to know that if you read that passwords have been leaked,</a:t>
            </a:r>
            <a:r>
              <a:rPr lang="en-GB" b="1" i="1" baseline="0" noProof="0" dirty="0" smtClean="0"/>
              <a:t> this nowadays usually mean «encrypted» or more precisely, «hashed» passwords. </a:t>
            </a:r>
          </a:p>
          <a:p>
            <a:pPr marL="0" indent="0">
              <a:buFontTx/>
              <a:buNone/>
            </a:pPr>
            <a:r>
              <a:rPr lang="en-GB" b="1" i="1" baseline="0" noProof="0" dirty="0" smtClean="0"/>
              <a:t>Let’s have a brief look at what hashed passwords are.</a:t>
            </a:r>
          </a:p>
        </p:txBody>
      </p:sp>
      <p:sp>
        <p:nvSpPr>
          <p:cNvPr id="4" name="Foliennummernplatzhalter 3"/>
          <p:cNvSpPr>
            <a:spLocks noGrp="1"/>
          </p:cNvSpPr>
          <p:nvPr>
            <p:ph type="sldNum" sz="quarter" idx="10"/>
          </p:nvPr>
        </p:nvSpPr>
        <p:spPr/>
        <p:txBody>
          <a:bodyPr/>
          <a:lstStyle/>
          <a:p>
            <a:pPr>
              <a:defRPr/>
            </a:pPr>
            <a:fld id="{E062766C-C1FB-45C6-9799-88FEFF06CC81}" type="slidenum">
              <a:rPr lang="de-DE" smtClean="0"/>
              <a:pPr>
                <a:defRPr/>
              </a:pPr>
              <a:t>10</a:t>
            </a:fld>
            <a:endParaRPr lang="en-GB"/>
          </a:p>
        </p:txBody>
      </p:sp>
    </p:spTree>
    <p:extLst>
      <p:ext uri="{BB962C8B-B14F-4D97-AF65-F5344CB8AC3E}">
        <p14:creationId xmlns:p14="http://schemas.microsoft.com/office/powerpoint/2010/main" val="1145434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baseline="0" noProof="0" dirty="0" smtClean="0"/>
              <a:t>Demo 1 (Part I): You might demonstrate the hashing «live» using the following site to generate the hash from the password:</a:t>
            </a:r>
          </a:p>
          <a:p>
            <a:r>
              <a:rPr lang="en-GB" baseline="0" noProof="0" dirty="0" smtClean="0"/>
              <a:t>http://passwordsgenerator.net/sha1-hash-generator/</a:t>
            </a:r>
          </a:p>
          <a:p>
            <a:endParaRPr lang="en-GB" noProof="0" dirty="0" smtClean="0"/>
          </a:p>
          <a:p>
            <a:r>
              <a:rPr lang="en-GB" u="sng" noProof="0" dirty="0" smtClean="0"/>
              <a:t>Note:</a:t>
            </a:r>
            <a:r>
              <a:rPr lang="en-GB" baseline="0" noProof="0" dirty="0" smtClean="0"/>
              <a:t> The hash has been generated with the SHA-1 hashing method (unsalted). Hashing without salt is NOT considered best practice and SHA-1 is not considered to be a good choice anymore. But this approach allows for a «cracking» demo using crackstation.net later on and even best practice approaches using PBKDF2 are not secure against attacks brute forcing common passwords (several millions). </a:t>
            </a:r>
          </a:p>
          <a:p>
            <a:endParaRPr lang="en-GB" baseline="0" noProof="0" dirty="0" smtClean="0"/>
          </a:p>
          <a:p>
            <a:r>
              <a:rPr lang="en-GB" baseline="0" noProof="0" dirty="0" smtClean="0"/>
              <a:t>For more details on secure hashing using PBKDF2 see:</a:t>
            </a:r>
          </a:p>
          <a:p>
            <a:r>
              <a:rPr lang="en-GB" baseline="0" noProof="0" dirty="0" smtClean="0"/>
              <a:t>https://en.wikipedia.org/wiki/PBKDF2</a:t>
            </a:r>
          </a:p>
          <a:p>
            <a:endParaRPr lang="en-GB" baseline="0" noProof="0" dirty="0" smtClean="0"/>
          </a:p>
          <a:p>
            <a:endParaRPr lang="en-GB" baseline="0" noProof="0" dirty="0" smtClean="0"/>
          </a:p>
          <a:p>
            <a:r>
              <a:rPr lang="en-GB" b="1" i="1" baseline="0" noProof="0" dirty="0" smtClean="0"/>
              <a:t>Now that we know what hashed passwords are: What can a hacker do to still make use of the leaked password information?</a:t>
            </a:r>
          </a:p>
        </p:txBody>
      </p:sp>
      <p:sp>
        <p:nvSpPr>
          <p:cNvPr id="4" name="Foliennummernplatzhalter 3"/>
          <p:cNvSpPr>
            <a:spLocks noGrp="1"/>
          </p:cNvSpPr>
          <p:nvPr>
            <p:ph type="sldNum" sz="quarter" idx="10"/>
          </p:nvPr>
        </p:nvSpPr>
        <p:spPr/>
        <p:txBody>
          <a:bodyPr/>
          <a:lstStyle/>
          <a:p>
            <a:pPr>
              <a:defRPr/>
            </a:pPr>
            <a:fld id="{E062766C-C1FB-45C6-9799-88FEFF06CC81}" type="slidenum">
              <a:rPr lang="de-DE" smtClean="0"/>
              <a:pPr>
                <a:defRPr/>
              </a:pPr>
              <a:t>11</a:t>
            </a:fld>
            <a:endParaRPr lang="en-GB"/>
          </a:p>
        </p:txBody>
      </p:sp>
    </p:spTree>
    <p:extLst>
      <p:ext uri="{BB962C8B-B14F-4D97-AF65-F5344CB8AC3E}">
        <p14:creationId xmlns:p14="http://schemas.microsoft.com/office/powerpoint/2010/main" val="3756924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3275856" y="3212976"/>
            <a:ext cx="5256584" cy="1152128"/>
          </a:xfrm>
        </p:spPr>
        <p:txBody>
          <a:bodyPr/>
          <a:lstStyle>
            <a:lvl1pPr>
              <a:defRPr sz="3600" b="1">
                <a:solidFill>
                  <a:schemeClr val="bg1"/>
                </a:solidFill>
                <a:latin typeface="Calibri" panose="020F0502020204030204" pitchFamily="34" charset="0"/>
              </a:defRPr>
            </a:lvl1pPr>
          </a:lstStyle>
          <a:p>
            <a:r>
              <a:rPr lang="de-DE" dirty="0" smtClean="0"/>
              <a:t>Titelmasterformat durch Klicken bearbeiten</a:t>
            </a:r>
            <a:endParaRPr lang="de-DE" dirty="0"/>
          </a:p>
        </p:txBody>
      </p:sp>
      <p:sp>
        <p:nvSpPr>
          <p:cNvPr id="3" name="Untertitel 2"/>
          <p:cNvSpPr>
            <a:spLocks noGrp="1"/>
          </p:cNvSpPr>
          <p:nvPr>
            <p:ph type="subTitle" idx="1"/>
          </p:nvPr>
        </p:nvSpPr>
        <p:spPr>
          <a:xfrm>
            <a:off x="3275857" y="4581128"/>
            <a:ext cx="5256584" cy="808024"/>
          </a:xfrm>
          <a:prstGeom prst="rect">
            <a:avLst/>
          </a:prstGeom>
        </p:spPr>
        <p:txBody>
          <a:bodyPr/>
          <a:lstStyle>
            <a:lvl1pPr marL="0" indent="0" algn="l">
              <a:buNone/>
              <a:defRPr sz="2400" b="1" baseline="0">
                <a:solidFill>
                  <a:schemeClr val="bg1"/>
                </a:solidFill>
                <a:latin typeface="Calibri" panose="020F050202020403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Formatvorlage des Untertitelmasters durch Klicken bearbeiten</a:t>
            </a:r>
            <a:endParaRPr lang="de-DE" dirty="0"/>
          </a:p>
        </p:txBody>
      </p:sp>
      <p:sp>
        <p:nvSpPr>
          <p:cNvPr id="4" name="Rechteck 3"/>
          <p:cNvSpPr/>
          <p:nvPr userDrawn="1"/>
        </p:nvSpPr>
        <p:spPr>
          <a:xfrm>
            <a:off x="2483768" y="2852936"/>
            <a:ext cx="6660232" cy="2880320"/>
          </a:xfrm>
          <a:prstGeom prst="rect">
            <a:avLst/>
          </a:prstGeom>
          <a:solidFill>
            <a:srgbClr val="000000">
              <a:alpha val="54118"/>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84013768"/>
      </p:ext>
    </p:extLst>
  </p:cSld>
  <p:clrMapOvr>
    <a:masterClrMapping/>
  </p:clrMapOvr>
  <p:transition>
    <p:wipe dir="d"/>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9" name="Foliennummernplatzhalter 8"/>
          <p:cNvSpPr>
            <a:spLocks noGrp="1"/>
          </p:cNvSpPr>
          <p:nvPr>
            <p:ph type="sldNum" sz="quarter" idx="12"/>
          </p:nvPr>
        </p:nvSpPr>
        <p:spPr/>
        <p:txBody>
          <a:bodyPr/>
          <a:lstStyle/>
          <a:p>
            <a:pPr>
              <a:defRPr/>
            </a:pPr>
            <a:fld id="{BAA78AF3-78EF-482D-AE1C-F0F2E9F7DBE8}" type="slidenum">
              <a:rPr lang="de-DE" smtClean="0"/>
              <a:pPr>
                <a:defRPr/>
              </a:pPr>
              <a:t>‹#›</a:t>
            </a:fld>
            <a:endParaRPr lang="de-DE"/>
          </a:p>
        </p:txBody>
      </p:sp>
      <p:sp>
        <p:nvSpPr>
          <p:cNvPr id="16" name="Inhaltsplatzhalter 15"/>
          <p:cNvSpPr>
            <a:spLocks noGrp="1"/>
          </p:cNvSpPr>
          <p:nvPr>
            <p:ph sz="quarter" idx="13"/>
          </p:nvPr>
        </p:nvSpPr>
        <p:spPr>
          <a:xfrm>
            <a:off x="384699" y="1268760"/>
            <a:ext cx="8290989" cy="4608041"/>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sp>
        <p:nvSpPr>
          <p:cNvPr id="18" name="Titel 17"/>
          <p:cNvSpPr>
            <a:spLocks noGrp="1"/>
          </p:cNvSpPr>
          <p:nvPr>
            <p:ph type="title"/>
          </p:nvPr>
        </p:nvSpPr>
        <p:spPr/>
        <p:txBody>
          <a:bodyPr/>
          <a:lstStyle/>
          <a:p>
            <a:r>
              <a:rPr lang="de-DE" dirty="0" smtClean="0"/>
              <a:t>Titelmasterformat durch Klicken bearbeiten</a:t>
            </a:r>
            <a:endParaRPr lang="en-GB" dirty="0"/>
          </a:p>
        </p:txBody>
      </p:sp>
      <p:sp>
        <p:nvSpPr>
          <p:cNvPr id="19" name="Datumsplatzhalter 3"/>
          <p:cNvSpPr>
            <a:spLocks noGrp="1"/>
          </p:cNvSpPr>
          <p:nvPr>
            <p:ph type="dt" sz="half" idx="2"/>
          </p:nvPr>
        </p:nvSpPr>
        <p:spPr>
          <a:xfrm>
            <a:off x="4048538" y="6278560"/>
            <a:ext cx="963613" cy="365125"/>
          </a:xfrm>
          <a:prstGeom prst="rect">
            <a:avLst/>
          </a:prstGeom>
        </p:spPr>
        <p:txBody>
          <a:bodyPr anchor="ctr"/>
          <a:lstStyle>
            <a:lvl1pPr>
              <a:defRPr lang="en-US" sz="1200" kern="1200" dirty="0" smtClean="0">
                <a:solidFill>
                  <a:schemeClr val="accent3">
                    <a:lumMod val="75000"/>
                  </a:schemeClr>
                </a:solidFill>
                <a:latin typeface="Calibri" panose="020F0502020204030204" pitchFamily="34" charset="0"/>
                <a:ea typeface="ＭＳ Ｐゴシック" pitchFamily="34" charset="-128"/>
                <a:cs typeface="+mn-cs"/>
              </a:defRPr>
            </a:lvl1pPr>
          </a:lstStyle>
          <a:p>
            <a:pPr>
              <a:defRPr/>
            </a:pPr>
            <a:r>
              <a:rPr lang="en-US" smtClean="0"/>
              <a:t>version 1.0</a:t>
            </a:r>
            <a:endParaRPr lang="en-GB" dirty="0"/>
          </a:p>
        </p:txBody>
      </p:sp>
      <p:sp>
        <p:nvSpPr>
          <p:cNvPr id="20" name="Fußzeilenplatzhalter 4"/>
          <p:cNvSpPr>
            <a:spLocks noGrp="1"/>
          </p:cNvSpPr>
          <p:nvPr>
            <p:ph type="ftr" sz="quarter" idx="3"/>
          </p:nvPr>
        </p:nvSpPr>
        <p:spPr>
          <a:xfrm>
            <a:off x="5148063" y="6278563"/>
            <a:ext cx="3555797"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chemeClr val="accent3">
                    <a:lumMod val="75000"/>
                  </a:schemeClr>
                </a:solidFill>
                <a:latin typeface="Calibri" panose="020F0502020204030204" pitchFamily="34" charset="0"/>
              </a:defRPr>
            </a:lvl1pPr>
          </a:lstStyle>
          <a:p>
            <a:pPr>
              <a:defRPr/>
            </a:pPr>
            <a:r>
              <a:rPr lang="en-GB" dirty="0" smtClean="0"/>
              <a:t>in cooperation with Swiss Cyber Storm and ZHAW</a:t>
            </a:r>
            <a:endParaRPr lang="de-DE" dirty="0"/>
          </a:p>
        </p:txBody>
      </p:sp>
    </p:spTree>
    <p:extLst>
      <p:ext uri="{BB962C8B-B14F-4D97-AF65-F5344CB8AC3E}">
        <p14:creationId xmlns:p14="http://schemas.microsoft.com/office/powerpoint/2010/main" val="2426885319"/>
      </p:ext>
    </p:extLst>
  </p:cSld>
  <p:clrMapOvr>
    <a:masterClrMapping/>
  </p:clrMapOvr>
  <p:transition>
    <p:wipe dir="d"/>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384698" y="1268760"/>
            <a:ext cx="4115293" cy="4680520"/>
          </a:xfrm>
          <a:prstGeom prst="rect">
            <a:avLst/>
          </a:prstGeom>
        </p:spPr>
        <p:txBody>
          <a:bodyPr/>
          <a:lstStyle>
            <a:lvl1pPr>
              <a:defRPr sz="2400"/>
            </a:lvl1pPr>
            <a:lvl2pPr>
              <a:defRPr sz="20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GB" noProof="0" dirty="0" err="1" smtClean="0"/>
              <a:t>Textmasterformate</a:t>
            </a:r>
            <a:r>
              <a:rPr lang="en-GB" noProof="0" dirty="0" smtClean="0"/>
              <a:t> </a:t>
            </a:r>
            <a:r>
              <a:rPr lang="en-GB" noProof="0" dirty="0" err="1" smtClean="0"/>
              <a:t>durch</a:t>
            </a:r>
            <a:r>
              <a:rPr lang="en-GB" noProof="0" dirty="0" smtClean="0"/>
              <a:t> </a:t>
            </a:r>
            <a:r>
              <a:rPr lang="en-GB" noProof="0" dirty="0" err="1" smtClean="0"/>
              <a:t>Klicken</a:t>
            </a:r>
            <a:r>
              <a:rPr lang="en-GB" noProof="0" dirty="0" smtClean="0"/>
              <a:t> </a:t>
            </a:r>
            <a:r>
              <a:rPr lang="en-GB" noProof="0" dirty="0" err="1" smtClean="0"/>
              <a:t>bearbeiten</a:t>
            </a:r>
            <a:endParaRPr lang="en-GB" noProof="0" dirty="0" smtClean="0"/>
          </a:p>
          <a:p>
            <a:pPr lvl="1"/>
            <a:r>
              <a:rPr lang="en-GB" noProof="0" dirty="0" err="1" smtClean="0"/>
              <a:t>Zweite</a:t>
            </a:r>
            <a:r>
              <a:rPr lang="en-GB" noProof="0" dirty="0" smtClean="0"/>
              <a:t> </a:t>
            </a:r>
            <a:r>
              <a:rPr lang="en-GB" noProof="0" dirty="0" err="1" smtClean="0"/>
              <a:t>Ebene</a:t>
            </a:r>
            <a:endParaRPr lang="en-GB" noProof="0" dirty="0" smtClean="0"/>
          </a:p>
        </p:txBody>
      </p:sp>
      <p:sp>
        <p:nvSpPr>
          <p:cNvPr id="10" name="Inhaltsplatzhalter 2"/>
          <p:cNvSpPr>
            <a:spLocks noGrp="1"/>
          </p:cNvSpPr>
          <p:nvPr>
            <p:ph sz="half" idx="13"/>
          </p:nvPr>
        </p:nvSpPr>
        <p:spPr>
          <a:xfrm>
            <a:off x="4716016" y="1268760"/>
            <a:ext cx="3959979" cy="4680520"/>
          </a:xfrm>
          <a:prstGeom prst="rect">
            <a:avLst/>
          </a:prstGeom>
        </p:spPr>
        <p:txBody>
          <a:bodyPr/>
          <a:lstStyle>
            <a:lvl1pPr>
              <a:defRPr sz="2400"/>
            </a:lvl1pPr>
            <a:lvl2pPr>
              <a:defRPr sz="2000"/>
            </a:lvl2pPr>
            <a:lvl3pPr>
              <a:defRPr sz="1600"/>
            </a:lvl3pPr>
            <a:lvl4pPr>
              <a:defRPr sz="1400"/>
            </a:lvl4pPr>
            <a:lvl5pPr>
              <a:defRPr sz="1200"/>
            </a:lvl5pPr>
            <a:lvl6pPr>
              <a:defRPr sz="1800"/>
            </a:lvl6pPr>
            <a:lvl7pPr>
              <a:defRPr sz="1800"/>
            </a:lvl7pPr>
            <a:lvl8pPr>
              <a:defRPr sz="1800"/>
            </a:lvl8pPr>
            <a:lvl9pPr>
              <a:defRPr sz="1800"/>
            </a:lvl9pPr>
          </a:lstStyle>
          <a:p>
            <a:pPr lvl="0"/>
            <a:r>
              <a:rPr lang="en-GB" noProof="0" dirty="0" err="1" smtClean="0"/>
              <a:t>Textmasterformate</a:t>
            </a:r>
            <a:r>
              <a:rPr lang="en-GB" noProof="0" dirty="0" smtClean="0"/>
              <a:t> </a:t>
            </a:r>
            <a:r>
              <a:rPr lang="en-GB" noProof="0" dirty="0" err="1" smtClean="0"/>
              <a:t>durch</a:t>
            </a:r>
            <a:r>
              <a:rPr lang="en-GB" noProof="0" dirty="0" smtClean="0"/>
              <a:t> </a:t>
            </a:r>
            <a:r>
              <a:rPr lang="en-GB" noProof="0" dirty="0" err="1" smtClean="0"/>
              <a:t>Klicken</a:t>
            </a:r>
            <a:r>
              <a:rPr lang="en-GB" noProof="0" dirty="0" smtClean="0"/>
              <a:t> </a:t>
            </a:r>
            <a:r>
              <a:rPr lang="en-GB" noProof="0" dirty="0" err="1" smtClean="0"/>
              <a:t>bearbeiten</a:t>
            </a:r>
            <a:endParaRPr lang="en-GB" noProof="0" dirty="0" smtClean="0"/>
          </a:p>
          <a:p>
            <a:pPr lvl="1"/>
            <a:r>
              <a:rPr lang="en-GB" noProof="0" dirty="0" err="1" smtClean="0"/>
              <a:t>Zweite</a:t>
            </a:r>
            <a:r>
              <a:rPr lang="en-GB" noProof="0" dirty="0" smtClean="0"/>
              <a:t> </a:t>
            </a:r>
            <a:r>
              <a:rPr lang="en-GB" noProof="0" dirty="0" err="1" smtClean="0"/>
              <a:t>Ebene</a:t>
            </a:r>
            <a:endParaRPr lang="en-GB" noProof="0" dirty="0" smtClean="0"/>
          </a:p>
        </p:txBody>
      </p:sp>
      <p:sp>
        <p:nvSpPr>
          <p:cNvPr id="9" name="Foliennummernplatzhalter 8"/>
          <p:cNvSpPr>
            <a:spLocks noGrp="1"/>
          </p:cNvSpPr>
          <p:nvPr>
            <p:ph type="sldNum" sz="quarter" idx="16"/>
          </p:nvPr>
        </p:nvSpPr>
        <p:spPr/>
        <p:txBody>
          <a:bodyPr/>
          <a:lstStyle/>
          <a:p>
            <a:pPr>
              <a:defRPr/>
            </a:pPr>
            <a:fld id="{BAA78AF3-78EF-482D-AE1C-F0F2E9F7DBE8}" type="slidenum">
              <a:rPr lang="de-DE" smtClean="0"/>
              <a:pPr>
                <a:defRPr/>
              </a:pPr>
              <a:t>‹#›</a:t>
            </a:fld>
            <a:endParaRPr lang="de-DE"/>
          </a:p>
        </p:txBody>
      </p:sp>
      <p:sp>
        <p:nvSpPr>
          <p:cNvPr id="11" name="Datumsplatzhalter 3"/>
          <p:cNvSpPr>
            <a:spLocks noGrp="1"/>
          </p:cNvSpPr>
          <p:nvPr>
            <p:ph type="dt" sz="half" idx="2"/>
          </p:nvPr>
        </p:nvSpPr>
        <p:spPr>
          <a:xfrm>
            <a:off x="4048538" y="6278560"/>
            <a:ext cx="963613" cy="365125"/>
          </a:xfrm>
          <a:prstGeom prst="rect">
            <a:avLst/>
          </a:prstGeom>
        </p:spPr>
        <p:txBody>
          <a:bodyPr anchor="ctr"/>
          <a:lstStyle>
            <a:lvl1pPr>
              <a:defRPr sz="1200">
                <a:latin typeface="Calibri" panose="020F0502020204030204" pitchFamily="34" charset="0"/>
                <a:ea typeface="+mn-ea"/>
                <a:cs typeface="+mn-cs"/>
              </a:defRPr>
            </a:lvl1pPr>
          </a:lstStyle>
          <a:p>
            <a:pPr>
              <a:defRPr/>
            </a:pPr>
            <a:r>
              <a:rPr lang="en-US" smtClean="0"/>
              <a:t>version 1.0</a:t>
            </a:r>
            <a:endParaRPr lang="de-DE" dirty="0"/>
          </a:p>
        </p:txBody>
      </p:sp>
      <p:sp>
        <p:nvSpPr>
          <p:cNvPr id="12" name="Fußzeilenplatzhalter 4"/>
          <p:cNvSpPr>
            <a:spLocks noGrp="1"/>
          </p:cNvSpPr>
          <p:nvPr>
            <p:ph type="ftr" sz="quarter" idx="3"/>
          </p:nvPr>
        </p:nvSpPr>
        <p:spPr>
          <a:xfrm>
            <a:off x="5148063" y="6278563"/>
            <a:ext cx="3555797"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chemeClr val="accent3">
                    <a:lumMod val="75000"/>
                  </a:schemeClr>
                </a:solidFill>
                <a:latin typeface="Calibri" panose="020F0502020204030204" pitchFamily="34" charset="0"/>
              </a:defRPr>
            </a:lvl1pPr>
          </a:lstStyle>
          <a:p>
            <a:pPr>
              <a:defRPr/>
            </a:pPr>
            <a:r>
              <a:rPr lang="en-GB" smtClean="0"/>
              <a:t>in cooperation with Swiss Cyber Storm and ZHAW</a:t>
            </a:r>
            <a:endParaRPr lang="de-DE" dirty="0"/>
          </a:p>
        </p:txBody>
      </p:sp>
    </p:spTree>
    <p:extLst>
      <p:ext uri="{BB962C8B-B14F-4D97-AF65-F5344CB8AC3E}">
        <p14:creationId xmlns:p14="http://schemas.microsoft.com/office/powerpoint/2010/main" val="650941849"/>
      </p:ext>
    </p:extLst>
  </p:cSld>
  <p:clrMapOvr>
    <a:masterClrMapping/>
  </p:clrMapOvr>
  <p:transition>
    <p:wipe dir="d"/>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Titelmasterformat durch Klicken bearbeiten</a:t>
            </a:r>
            <a:endParaRPr lang="de-DE" dirty="0"/>
          </a:p>
        </p:txBody>
      </p:sp>
      <p:sp>
        <p:nvSpPr>
          <p:cNvPr id="8" name="Foliennummernplatzhalter 7"/>
          <p:cNvSpPr>
            <a:spLocks noGrp="1"/>
          </p:cNvSpPr>
          <p:nvPr>
            <p:ph type="sldNum" sz="quarter" idx="12"/>
          </p:nvPr>
        </p:nvSpPr>
        <p:spPr/>
        <p:txBody>
          <a:bodyPr/>
          <a:lstStyle/>
          <a:p>
            <a:pPr>
              <a:defRPr/>
            </a:pPr>
            <a:fld id="{BAA78AF3-78EF-482D-AE1C-F0F2E9F7DBE8}" type="slidenum">
              <a:rPr lang="de-DE" smtClean="0"/>
              <a:pPr>
                <a:defRPr/>
              </a:pPr>
              <a:t>‹#›</a:t>
            </a:fld>
            <a:endParaRPr lang="de-DE"/>
          </a:p>
        </p:txBody>
      </p:sp>
      <p:sp>
        <p:nvSpPr>
          <p:cNvPr id="9" name="Datumsplatzhalter 3"/>
          <p:cNvSpPr>
            <a:spLocks noGrp="1"/>
          </p:cNvSpPr>
          <p:nvPr>
            <p:ph type="dt" sz="half" idx="2"/>
          </p:nvPr>
        </p:nvSpPr>
        <p:spPr>
          <a:xfrm>
            <a:off x="4048538" y="6278560"/>
            <a:ext cx="963613" cy="365125"/>
          </a:xfrm>
          <a:prstGeom prst="rect">
            <a:avLst/>
          </a:prstGeom>
        </p:spPr>
        <p:txBody>
          <a:bodyPr anchor="ctr"/>
          <a:lstStyle>
            <a:lvl1pPr>
              <a:defRPr sz="1200">
                <a:latin typeface="Calibri" panose="020F0502020204030204" pitchFamily="34" charset="0"/>
                <a:ea typeface="+mn-ea"/>
                <a:cs typeface="+mn-cs"/>
              </a:defRPr>
            </a:lvl1pPr>
          </a:lstStyle>
          <a:p>
            <a:pPr>
              <a:defRPr/>
            </a:pPr>
            <a:r>
              <a:rPr lang="en-US" smtClean="0"/>
              <a:t>version 1.0</a:t>
            </a:r>
            <a:endParaRPr lang="de-DE" dirty="0"/>
          </a:p>
        </p:txBody>
      </p:sp>
      <p:sp>
        <p:nvSpPr>
          <p:cNvPr id="10" name="Fußzeilenplatzhalter 4"/>
          <p:cNvSpPr>
            <a:spLocks noGrp="1"/>
          </p:cNvSpPr>
          <p:nvPr>
            <p:ph type="ftr" sz="quarter" idx="3"/>
          </p:nvPr>
        </p:nvSpPr>
        <p:spPr>
          <a:xfrm>
            <a:off x="5148063" y="6278563"/>
            <a:ext cx="3555797"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chemeClr val="accent3">
                    <a:lumMod val="75000"/>
                  </a:schemeClr>
                </a:solidFill>
                <a:latin typeface="Calibri" panose="020F0502020204030204" pitchFamily="34" charset="0"/>
              </a:defRPr>
            </a:lvl1pPr>
          </a:lstStyle>
          <a:p>
            <a:pPr>
              <a:defRPr/>
            </a:pPr>
            <a:r>
              <a:rPr lang="en-GB" smtClean="0"/>
              <a:t>in cooperation with Swiss Cyber Storm and ZHAW</a:t>
            </a:r>
            <a:endParaRPr lang="de-DE" dirty="0"/>
          </a:p>
        </p:txBody>
      </p:sp>
    </p:spTree>
    <p:extLst>
      <p:ext uri="{BB962C8B-B14F-4D97-AF65-F5344CB8AC3E}">
        <p14:creationId xmlns:p14="http://schemas.microsoft.com/office/powerpoint/2010/main" val="1691268094"/>
      </p:ext>
    </p:extLst>
  </p:cSld>
  <p:clrMapOvr>
    <a:masterClrMapping/>
  </p:clrMapOvr>
  <p:transition>
    <p:wipe dir="d"/>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de-CH"/>
          </a:p>
        </p:txBody>
      </p:sp>
      <p:sp>
        <p:nvSpPr>
          <p:cNvPr id="7" name="Textplatzhalter 2"/>
          <p:cNvSpPr>
            <a:spLocks noGrp="1"/>
          </p:cNvSpPr>
          <p:nvPr>
            <p:ph idx="1"/>
          </p:nvPr>
        </p:nvSpPr>
        <p:spPr>
          <a:xfrm>
            <a:off x="517396" y="1340768"/>
            <a:ext cx="7886700" cy="4968552"/>
          </a:xfrm>
          <a:prstGeom prst="rect">
            <a:avLst/>
          </a:prstGeom>
        </p:spPr>
        <p:txBody>
          <a:bodyPr vert="horz" lIns="91440" tIns="45720" rIns="91440" bIns="45720" rtlCol="0">
            <a:normAutofit/>
          </a:bodyPr>
          <a:lstStyle/>
          <a:p>
            <a:pPr lvl="0"/>
            <a:r>
              <a:rPr lang="en-GB" noProof="0" dirty="0" err="1" smtClean="0"/>
              <a:t>Textmasterformat</a:t>
            </a:r>
            <a:r>
              <a:rPr lang="en-GB" noProof="0" dirty="0" smtClean="0"/>
              <a:t> </a:t>
            </a:r>
            <a:r>
              <a:rPr lang="en-GB" noProof="0" dirty="0" err="1" smtClean="0"/>
              <a:t>bearbeiten</a:t>
            </a:r>
            <a:endParaRPr lang="en-GB" noProof="0" dirty="0" smtClean="0"/>
          </a:p>
          <a:p>
            <a:pPr lvl="1"/>
            <a:r>
              <a:rPr lang="en-GB" noProof="0" dirty="0" err="1" smtClean="0"/>
              <a:t>Zweite</a:t>
            </a:r>
            <a:r>
              <a:rPr lang="en-GB" noProof="0" dirty="0" smtClean="0"/>
              <a:t> </a:t>
            </a:r>
            <a:r>
              <a:rPr lang="en-GB" noProof="0" dirty="0" err="1" smtClean="0"/>
              <a:t>Ebene</a:t>
            </a:r>
            <a:endParaRPr lang="en-GB" noProof="0" dirty="0" smtClean="0"/>
          </a:p>
          <a:p>
            <a:pPr lvl="2"/>
            <a:r>
              <a:rPr lang="en-GB" noProof="0" dirty="0" err="1" smtClean="0"/>
              <a:t>Dritte</a:t>
            </a:r>
            <a:r>
              <a:rPr lang="en-GB" noProof="0" dirty="0" smtClean="0"/>
              <a:t> </a:t>
            </a:r>
            <a:r>
              <a:rPr lang="en-GB" noProof="0" dirty="0" err="1" smtClean="0"/>
              <a:t>Ebene</a:t>
            </a:r>
            <a:endParaRPr lang="en-GB" noProof="0" dirty="0" smtClean="0"/>
          </a:p>
          <a:p>
            <a:pPr lvl="3"/>
            <a:r>
              <a:rPr lang="en-GB" noProof="0" dirty="0" err="1" smtClean="0"/>
              <a:t>Vierte</a:t>
            </a:r>
            <a:r>
              <a:rPr lang="en-GB" noProof="0" dirty="0" smtClean="0"/>
              <a:t> </a:t>
            </a:r>
            <a:r>
              <a:rPr lang="en-GB" noProof="0" dirty="0" err="1" smtClean="0"/>
              <a:t>Ebene</a:t>
            </a:r>
            <a:endParaRPr lang="en-GB" noProof="0" dirty="0" smtClean="0"/>
          </a:p>
          <a:p>
            <a:pPr lvl="4"/>
            <a:r>
              <a:rPr lang="en-GB" noProof="0" dirty="0" err="1" smtClean="0"/>
              <a:t>Fünfte</a:t>
            </a:r>
            <a:r>
              <a:rPr lang="en-GB" noProof="0" dirty="0" smtClean="0"/>
              <a:t> </a:t>
            </a:r>
            <a:r>
              <a:rPr lang="en-GB" noProof="0" dirty="0" err="1" smtClean="0"/>
              <a:t>Ebene</a:t>
            </a:r>
            <a:endParaRPr lang="en-GB" noProof="0" dirty="0"/>
          </a:p>
        </p:txBody>
      </p:sp>
    </p:spTree>
    <p:extLst>
      <p:ext uri="{BB962C8B-B14F-4D97-AF65-F5344CB8AC3E}">
        <p14:creationId xmlns:p14="http://schemas.microsoft.com/office/powerpoint/2010/main" val="80823103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031553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8"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8" name="Titelplatzhalter 1"/>
          <p:cNvSpPr>
            <a:spLocks noGrp="1"/>
          </p:cNvSpPr>
          <p:nvPr>
            <p:ph type="title"/>
          </p:nvPr>
        </p:nvSpPr>
        <p:spPr bwMode="auto">
          <a:xfrm>
            <a:off x="384699" y="332656"/>
            <a:ext cx="6946900" cy="7100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de-DE" dirty="0" smtClean="0"/>
              <a:t>Titelmasterformat durch Klicken bearbeiten</a:t>
            </a:r>
          </a:p>
        </p:txBody>
      </p:sp>
      <p:cxnSp>
        <p:nvCxnSpPr>
          <p:cNvPr id="3" name="Gerader Verbinder 2"/>
          <p:cNvCxnSpPr/>
          <p:nvPr userDrawn="1"/>
        </p:nvCxnSpPr>
        <p:spPr>
          <a:xfrm flipV="1">
            <a:off x="384699" y="1052736"/>
            <a:ext cx="8291297" cy="1"/>
          </a:xfrm>
          <a:prstGeom prst="line">
            <a:avLst/>
          </a:prstGeom>
        </p:spPr>
        <p:style>
          <a:lnRef idx="1">
            <a:schemeClr val="accent4"/>
          </a:lnRef>
          <a:fillRef idx="0">
            <a:schemeClr val="accent4"/>
          </a:fillRef>
          <a:effectRef idx="0">
            <a:schemeClr val="accent4"/>
          </a:effectRef>
          <a:fontRef idx="minor">
            <a:schemeClr val="tx1"/>
          </a:fontRef>
        </p:style>
      </p:cxnSp>
      <p:pic>
        <p:nvPicPr>
          <p:cNvPr id="15" name="Grafik 14"/>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384697" y="6314259"/>
            <a:ext cx="1006931" cy="293729"/>
          </a:xfrm>
          <a:prstGeom prst="rect">
            <a:avLst/>
          </a:prstGeom>
        </p:spPr>
      </p:pic>
      <p:sp>
        <p:nvSpPr>
          <p:cNvPr id="19" name="Datumsplatzhalter 3"/>
          <p:cNvSpPr>
            <a:spLocks noGrp="1"/>
          </p:cNvSpPr>
          <p:nvPr>
            <p:ph type="dt" sz="half" idx="2"/>
          </p:nvPr>
        </p:nvSpPr>
        <p:spPr>
          <a:xfrm>
            <a:off x="4048538" y="6278560"/>
            <a:ext cx="963613" cy="365125"/>
          </a:xfrm>
          <a:prstGeom prst="rect">
            <a:avLst/>
          </a:prstGeom>
        </p:spPr>
        <p:txBody>
          <a:bodyPr anchor="ctr"/>
          <a:lstStyle>
            <a:lvl1pPr>
              <a:defRPr sz="1200">
                <a:latin typeface="Calibri" panose="020F0502020204030204" pitchFamily="34" charset="0"/>
                <a:ea typeface="+mn-ea"/>
                <a:cs typeface="+mn-cs"/>
              </a:defRPr>
            </a:lvl1pPr>
          </a:lstStyle>
          <a:p>
            <a:pPr>
              <a:defRPr/>
            </a:pPr>
            <a:r>
              <a:rPr lang="en-US" smtClean="0"/>
              <a:t>version 1.0</a:t>
            </a:r>
            <a:endParaRPr lang="de-DE" dirty="0"/>
          </a:p>
        </p:txBody>
      </p:sp>
      <p:sp>
        <p:nvSpPr>
          <p:cNvPr id="21" name="Foliennummernplatzhalter 5"/>
          <p:cNvSpPr>
            <a:spLocks noGrp="1"/>
          </p:cNvSpPr>
          <p:nvPr>
            <p:ph type="sldNum" sz="quarter" idx="4"/>
          </p:nvPr>
        </p:nvSpPr>
        <p:spPr>
          <a:xfrm>
            <a:off x="7842329" y="332656"/>
            <a:ext cx="833666" cy="710026"/>
          </a:xfrm>
          <a:prstGeom prst="rect">
            <a:avLst/>
          </a:prstGeom>
        </p:spPr>
        <p:txBody>
          <a:bodyPr vert="horz" wrap="square" lIns="91440" tIns="45720" rIns="91440" bIns="45720" numCol="1" anchor="ctr" anchorCtr="0" compatLnSpc="1">
            <a:prstTxWarp prst="textNoShape">
              <a:avLst/>
            </a:prstTxWarp>
          </a:bodyPr>
          <a:lstStyle>
            <a:lvl1pPr>
              <a:defRPr sz="2400">
                <a:solidFill>
                  <a:srgbClr val="0078BF"/>
                </a:solidFill>
                <a:latin typeface="Calibri" panose="020F0502020204030204" pitchFamily="34" charset="0"/>
              </a:defRPr>
            </a:lvl1pPr>
          </a:lstStyle>
          <a:p>
            <a:pPr>
              <a:defRPr/>
            </a:pPr>
            <a:fld id="{BAA78AF3-78EF-482D-AE1C-F0F2E9F7DBE8}" type="slidenum">
              <a:rPr lang="de-DE" smtClean="0"/>
              <a:pPr>
                <a:defRPr/>
              </a:pPr>
              <a:t>‹#›</a:t>
            </a:fld>
            <a:endParaRPr lang="de-DE" dirty="0"/>
          </a:p>
        </p:txBody>
      </p:sp>
      <p:sp>
        <p:nvSpPr>
          <p:cNvPr id="28" name="Textplatzhalter 27"/>
          <p:cNvSpPr>
            <a:spLocks noGrp="1"/>
          </p:cNvSpPr>
          <p:nvPr>
            <p:ph type="body" idx="1"/>
          </p:nvPr>
        </p:nvSpPr>
        <p:spPr>
          <a:xfrm>
            <a:off x="384697" y="1268760"/>
            <a:ext cx="8291297" cy="4598458"/>
          </a:xfrm>
          <a:prstGeom prst="rect">
            <a:avLst/>
          </a:prstGeom>
          <a:noFill/>
        </p:spPr>
        <p:txBody>
          <a:bodyPr vert="horz" lIns="91440" tIns="45720" rIns="91440" bIns="45720" rtlCol="0">
            <a:norm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GB" dirty="0"/>
          </a:p>
        </p:txBody>
      </p:sp>
      <p:cxnSp>
        <p:nvCxnSpPr>
          <p:cNvPr id="31" name="Gerader Verbinder 30"/>
          <p:cNvCxnSpPr/>
          <p:nvPr userDrawn="1"/>
        </p:nvCxnSpPr>
        <p:spPr>
          <a:xfrm flipV="1">
            <a:off x="384695" y="6165304"/>
            <a:ext cx="8291297" cy="1"/>
          </a:xfrm>
          <a:prstGeom prst="line">
            <a:avLst/>
          </a:prstGeom>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402932928"/>
      </p:ext>
    </p:extLst>
  </p:cSld>
  <p:clrMap bg1="lt1" tx1="dk1" bg2="lt2" tx2="dk2" accent1="accent1" accent2="accent2" accent3="accent3" accent4="accent4" accent5="accent5" accent6="accent6" hlink="hlink" folHlink="folHlink"/>
  <p:sldLayoutIdLst>
    <p:sldLayoutId id="2147485690" r:id="rId1"/>
    <p:sldLayoutId id="2147485691" r:id="rId2"/>
    <p:sldLayoutId id="2147485692" r:id="rId3"/>
    <p:sldLayoutId id="2147485693" r:id="rId4"/>
    <p:sldLayoutId id="2147485694" r:id="rId5"/>
    <p:sldLayoutId id="2147485695" r:id="rId6"/>
  </p:sldLayoutIdLst>
  <p:transition>
    <p:wipe dir="d"/>
  </p:transition>
  <p:timing>
    <p:tnLst>
      <p:par>
        <p:cTn id="1" dur="indefinite" restart="never" nodeType="tmRoot"/>
      </p:par>
    </p:tnLst>
  </p:timing>
  <p:hf hdr="0"/>
  <p:txStyles>
    <p:titleStyle>
      <a:lvl1pPr algn="l" rtl="0" eaLnBrk="0" fontAlgn="base" hangingPunct="0">
        <a:spcBef>
          <a:spcPct val="0"/>
        </a:spcBef>
        <a:spcAft>
          <a:spcPct val="0"/>
        </a:spcAft>
        <a:defRPr sz="2600" b="1" kern="1200">
          <a:solidFill>
            <a:schemeClr val="tx1"/>
          </a:solidFill>
          <a:latin typeface="+mn-lt"/>
          <a:ea typeface="ＭＳ Ｐゴシック" charset="0"/>
          <a:cs typeface="ＭＳ Ｐゴシック" charset="0"/>
        </a:defRPr>
      </a:lvl1pPr>
      <a:lvl2pPr algn="l" rtl="0" eaLnBrk="0" fontAlgn="base" hangingPunct="0">
        <a:spcBef>
          <a:spcPct val="0"/>
        </a:spcBef>
        <a:spcAft>
          <a:spcPct val="0"/>
        </a:spcAft>
        <a:defRPr sz="2400" b="1">
          <a:solidFill>
            <a:schemeClr val="bg1"/>
          </a:solidFill>
          <a:latin typeface="Arial" charset="0"/>
          <a:ea typeface="ＭＳ Ｐゴシック" charset="0"/>
          <a:cs typeface="ＭＳ Ｐゴシック" charset="0"/>
        </a:defRPr>
      </a:lvl2pPr>
      <a:lvl3pPr algn="l" rtl="0" eaLnBrk="0" fontAlgn="base" hangingPunct="0">
        <a:spcBef>
          <a:spcPct val="0"/>
        </a:spcBef>
        <a:spcAft>
          <a:spcPct val="0"/>
        </a:spcAft>
        <a:defRPr sz="2400" b="1">
          <a:solidFill>
            <a:schemeClr val="bg1"/>
          </a:solidFill>
          <a:latin typeface="Arial" charset="0"/>
          <a:ea typeface="ＭＳ Ｐゴシック" charset="0"/>
          <a:cs typeface="ＭＳ Ｐゴシック" charset="0"/>
        </a:defRPr>
      </a:lvl3pPr>
      <a:lvl4pPr algn="l" rtl="0" eaLnBrk="0" fontAlgn="base" hangingPunct="0">
        <a:spcBef>
          <a:spcPct val="0"/>
        </a:spcBef>
        <a:spcAft>
          <a:spcPct val="0"/>
        </a:spcAft>
        <a:defRPr sz="2400" b="1">
          <a:solidFill>
            <a:schemeClr val="bg1"/>
          </a:solidFill>
          <a:latin typeface="Arial" charset="0"/>
          <a:ea typeface="ＭＳ Ｐゴシック" charset="0"/>
          <a:cs typeface="ＭＳ Ｐゴシック" charset="0"/>
        </a:defRPr>
      </a:lvl4pPr>
      <a:lvl5pPr algn="l" rtl="0" eaLnBrk="0" fontAlgn="base" hangingPunct="0">
        <a:spcBef>
          <a:spcPct val="0"/>
        </a:spcBef>
        <a:spcAft>
          <a:spcPct val="0"/>
        </a:spcAft>
        <a:defRPr sz="2400" b="1">
          <a:solidFill>
            <a:schemeClr val="bg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800">
          <a:solidFill>
            <a:schemeClr val="bg1"/>
          </a:solidFill>
          <a:latin typeface="Arial" charset="0"/>
        </a:defRPr>
      </a:lvl6pPr>
      <a:lvl7pPr marL="914400" algn="l" rtl="0" eaLnBrk="1" fontAlgn="base" hangingPunct="1">
        <a:spcBef>
          <a:spcPct val="0"/>
        </a:spcBef>
        <a:spcAft>
          <a:spcPct val="0"/>
        </a:spcAft>
        <a:defRPr sz="2800">
          <a:solidFill>
            <a:schemeClr val="bg1"/>
          </a:solidFill>
          <a:latin typeface="Arial" charset="0"/>
        </a:defRPr>
      </a:lvl7pPr>
      <a:lvl8pPr marL="1371600" algn="l" rtl="0" eaLnBrk="1" fontAlgn="base" hangingPunct="1">
        <a:spcBef>
          <a:spcPct val="0"/>
        </a:spcBef>
        <a:spcAft>
          <a:spcPct val="0"/>
        </a:spcAft>
        <a:defRPr sz="2800">
          <a:solidFill>
            <a:schemeClr val="bg1"/>
          </a:solidFill>
          <a:latin typeface="Arial" charset="0"/>
        </a:defRPr>
      </a:lvl8pPr>
      <a:lvl9pPr marL="1828800" algn="l" rtl="0" eaLnBrk="1" fontAlgn="base" hangingPunct="1">
        <a:spcBef>
          <a:spcPct val="0"/>
        </a:spcBef>
        <a:spcAft>
          <a:spcPct val="0"/>
        </a:spcAft>
        <a:defRPr sz="2800">
          <a:solidFill>
            <a:schemeClr val="bg1"/>
          </a:solidFill>
          <a:latin typeface="Arial" charset="0"/>
        </a:defRPr>
      </a:lvl9pPr>
    </p:titleStyle>
    <p:bodyStyle>
      <a:lvl1pPr marL="360000" indent="-360000" algn="l" rtl="0" eaLnBrk="0" fontAlgn="base" hangingPunct="0">
        <a:spcBef>
          <a:spcPct val="20000"/>
        </a:spcBef>
        <a:spcAft>
          <a:spcPct val="0"/>
        </a:spcAft>
        <a:buClrTx/>
        <a:buFont typeface="Arial" panose="020B0604020202020204" pitchFamily="34" charset="0"/>
        <a:buChar char="•"/>
        <a:defRPr lang="en-GB" sz="2800" kern="1200" noProof="0" dirty="0" smtClean="0">
          <a:solidFill>
            <a:schemeClr val="tx1"/>
          </a:solidFill>
          <a:latin typeface="Calibri" panose="020F0502020204030204" pitchFamily="34" charset="0"/>
          <a:ea typeface="ＭＳ Ｐゴシック" charset="0"/>
          <a:cs typeface="Calibri" panose="020F0502020204030204" pitchFamily="34" charset="0"/>
        </a:defRPr>
      </a:lvl1pPr>
      <a:lvl2pPr marL="720000" indent="-360000" algn="l" rtl="0" eaLnBrk="0" fontAlgn="base" hangingPunct="0">
        <a:spcBef>
          <a:spcPct val="20000"/>
        </a:spcBef>
        <a:spcAft>
          <a:spcPct val="0"/>
        </a:spcAft>
        <a:buClrTx/>
        <a:buSzPct val="105000"/>
        <a:buFont typeface="Calibri" panose="020F0502020204030204" pitchFamily="34" charset="0"/>
        <a:buChar char="‒"/>
        <a:tabLst>
          <a:tab pos="720725" algn="l"/>
          <a:tab pos="4303713" algn="l"/>
        </a:tabLst>
        <a:defRPr lang="en-GB" sz="2400" kern="1200" noProof="0" dirty="0" smtClean="0">
          <a:solidFill>
            <a:schemeClr val="tx1"/>
          </a:solidFill>
          <a:latin typeface="Calibri" panose="020F0502020204030204" pitchFamily="34" charset="0"/>
          <a:ea typeface="ＭＳ Ｐゴシック" charset="0"/>
          <a:cs typeface="+mn-cs"/>
        </a:defRPr>
      </a:lvl2pPr>
      <a:lvl3pPr marL="1081088" indent="-360000" algn="l" rtl="0" eaLnBrk="0" fontAlgn="base" hangingPunct="0">
        <a:spcBef>
          <a:spcPct val="20000"/>
        </a:spcBef>
        <a:spcAft>
          <a:spcPct val="0"/>
        </a:spcAft>
        <a:buClrTx/>
        <a:buFont typeface="Wingdings" pitchFamily="2" charset="2"/>
        <a:buChar char="§"/>
        <a:defRPr lang="en-GB" sz="2000" kern="1200" noProof="0" dirty="0" smtClean="0">
          <a:solidFill>
            <a:schemeClr val="tx1"/>
          </a:solidFill>
          <a:latin typeface="Calibri" panose="020F0502020204030204" pitchFamily="34" charset="0"/>
          <a:ea typeface="ＭＳ Ｐゴシック" charset="0"/>
          <a:cs typeface="+mn-cs"/>
        </a:defRPr>
      </a:lvl3pPr>
      <a:lvl4pPr marL="1260000" indent="-180000" algn="l" rtl="0" eaLnBrk="0" fontAlgn="base" hangingPunct="0">
        <a:spcBef>
          <a:spcPct val="20000"/>
        </a:spcBef>
        <a:spcAft>
          <a:spcPct val="0"/>
        </a:spcAft>
        <a:buClrTx/>
        <a:buFont typeface="Arial" charset="0"/>
        <a:buChar char="–"/>
        <a:defRPr lang="en-GB" sz="1600" kern="1200" noProof="0" dirty="0" smtClean="0">
          <a:solidFill>
            <a:schemeClr val="tx1"/>
          </a:solidFill>
          <a:latin typeface="Calibri" panose="020F0502020204030204" pitchFamily="34" charset="0"/>
          <a:ea typeface="ＭＳ Ｐゴシック" charset="0"/>
          <a:cs typeface="+mn-cs"/>
        </a:defRPr>
      </a:lvl4pPr>
      <a:lvl5pPr marL="1620000" indent="-180000" algn="l" rtl="0" eaLnBrk="0" fontAlgn="base" hangingPunct="0">
        <a:spcBef>
          <a:spcPct val="20000"/>
        </a:spcBef>
        <a:spcAft>
          <a:spcPct val="0"/>
        </a:spcAft>
        <a:buClrTx/>
        <a:buFont typeface="Arial" charset="0"/>
        <a:buChar char="•"/>
        <a:defRPr lang="en-GB" sz="1400" kern="1200" noProof="0" dirty="0">
          <a:solidFill>
            <a:schemeClr val="tx1"/>
          </a:solidFill>
          <a:latin typeface="Calibri" panose="020F0502020204030204" pitchFamily="34" charset="0"/>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jpeg"/><Relationship Id="rId5" Type="http://schemas.openxmlformats.org/officeDocument/2006/relationships/image" Target="../media/image16.png"/><Relationship Id="rId6" Type="http://schemas.openxmlformats.org/officeDocument/2006/relationships/hyperlink" Target="http://passwordsgenerator.net/sha1-hash-generator/" TargetMode="Externa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hyperlink" Target="https://crackstation.net/" TargetMode="External"/><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jpe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jpeg"/><Relationship Id="rId5" Type="http://schemas.openxmlformats.org/officeDocument/2006/relationships/image" Target="../media/image24.png"/><Relationship Id="rId6" Type="http://schemas.openxmlformats.org/officeDocument/2006/relationships/image" Target="../media/image25.jpe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6.jpeg"/></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28.jpe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jpe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hyperlink" Target="http://www.example.com/" TargetMode="External"/><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1" Type="http://schemas.openxmlformats.org/officeDocument/2006/relationships/image" Target="../media/image33.emf"/><Relationship Id="rId12" Type="http://schemas.openxmlformats.org/officeDocument/2006/relationships/oleObject" Target="../embeddings/oleObject5.bin"/><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notesSlide" Target="../notesSlides/notesSlide21.xml"/><Relationship Id="rId4" Type="http://schemas.openxmlformats.org/officeDocument/2006/relationships/oleObject" Target="../embeddings/oleObject1.bin"/><Relationship Id="rId5" Type="http://schemas.openxmlformats.org/officeDocument/2006/relationships/image" Target="../media/image30.emf"/><Relationship Id="rId6" Type="http://schemas.openxmlformats.org/officeDocument/2006/relationships/oleObject" Target="../embeddings/oleObject2.bin"/><Relationship Id="rId7" Type="http://schemas.openxmlformats.org/officeDocument/2006/relationships/image" Target="../media/image31.emf"/><Relationship Id="rId8" Type="http://schemas.openxmlformats.org/officeDocument/2006/relationships/oleObject" Target="../embeddings/oleObject3.bin"/><Relationship Id="rId9" Type="http://schemas.openxmlformats.org/officeDocument/2006/relationships/image" Target="../media/image32.emf"/><Relationship Id="rId10" Type="http://schemas.openxmlformats.org/officeDocument/2006/relationships/oleObject" Target="../embeddings/oleObject4.bin"/></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4.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5.jpeg"/></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jpe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0.xml"/><Relationship Id="rId4" Type="http://schemas.openxmlformats.org/officeDocument/2006/relationships/oleObject" Target="../embeddings/Microsoft_Visio_2003-2010-Zeichnung11.vsd"/><Relationship Id="rId5" Type="http://schemas.openxmlformats.org/officeDocument/2006/relationships/image" Target="../media/image48.emf"/><Relationship Id="rId6" Type="http://schemas.openxmlformats.org/officeDocument/2006/relationships/image" Target="../media/image50.png"/><Relationship Id="rId7" Type="http://schemas.openxmlformats.org/officeDocument/2006/relationships/image" Target="../media/image51.jpeg"/><Relationship Id="rId8" Type="http://schemas.openxmlformats.org/officeDocument/2006/relationships/image" Target="../media/image52.jpeg"/><Relationship Id="rId9" Type="http://schemas.openxmlformats.org/officeDocument/2006/relationships/package" Target="../embeddings/Microsoft_Word_Document1.docx"/><Relationship Id="rId10" Type="http://schemas.openxmlformats.org/officeDocument/2006/relationships/image" Target="../media/image49.w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CH" dirty="0" smtClean="0"/>
              <a:t>Awareness</a:t>
            </a:r>
            <a:endParaRPr lang="de-CH" dirty="0"/>
          </a:p>
        </p:txBody>
      </p:sp>
      <p:pic>
        <p:nvPicPr>
          <p:cNvPr id="4" name="Grafik 3"/>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2741598" y="4797153"/>
            <a:ext cx="2522937" cy="432580"/>
          </a:xfrm>
          <a:prstGeom prst="rect">
            <a:avLst/>
          </a:prstGeom>
        </p:spPr>
      </p:pic>
      <p:cxnSp>
        <p:nvCxnSpPr>
          <p:cNvPr id="5" name="Gerader Verbinder 4"/>
          <p:cNvCxnSpPr/>
          <p:nvPr/>
        </p:nvCxnSpPr>
        <p:spPr>
          <a:xfrm>
            <a:off x="2712337" y="4581128"/>
            <a:ext cx="2723759" cy="0"/>
          </a:xfrm>
          <a:prstGeom prst="line">
            <a:avLst/>
          </a:prstGeom>
          <a:ln w="12700"/>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506458064"/>
      </p:ext>
    </p:extLst>
  </p:cSld>
  <p:clrMapOvr>
    <a:masterClrMapping/>
  </p:clrMapOvr>
  <p:transition>
    <p:wipe dir="d"/>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sz="quarter" idx="13"/>
          </p:nvPr>
        </p:nvSpPr>
        <p:spPr/>
        <p:txBody>
          <a:bodyPr/>
          <a:lstStyle/>
          <a:p>
            <a:r>
              <a:rPr lang="en-GB" dirty="0" smtClean="0"/>
              <a:t>Many different ways how this could </a:t>
            </a:r>
            <a:br>
              <a:rPr lang="en-GB" dirty="0" smtClean="0"/>
            </a:br>
            <a:r>
              <a:rPr lang="en-GB" dirty="0" smtClean="0"/>
              <a:t>be done =&gt; not discussed now</a:t>
            </a:r>
          </a:p>
          <a:p>
            <a:endParaRPr lang="en-GB" dirty="0" smtClean="0"/>
          </a:p>
          <a:p>
            <a:r>
              <a:rPr lang="en-GB" dirty="0" smtClean="0"/>
              <a:t>Example of such a hack: </a:t>
            </a:r>
          </a:p>
        </p:txBody>
      </p:sp>
      <p:sp>
        <p:nvSpPr>
          <p:cNvPr id="4" name="Titel 3"/>
          <p:cNvSpPr>
            <a:spLocks noGrp="1"/>
          </p:cNvSpPr>
          <p:nvPr>
            <p:ph type="title"/>
          </p:nvPr>
        </p:nvSpPr>
        <p:spPr/>
        <p:txBody>
          <a:bodyPr/>
          <a:lstStyle/>
          <a:p>
            <a:r>
              <a:rPr lang="en-GB" dirty="0" smtClean="0"/>
              <a:t>Exploit and Circumvent Protections</a:t>
            </a:r>
            <a:endParaRPr lang="en-GB" dirty="0"/>
          </a:p>
        </p:txBody>
      </p:sp>
      <p:pic>
        <p:nvPicPr>
          <p:cNvPr id="6" name="Grafik 5"/>
          <p:cNvPicPr>
            <a:picLocks noChangeAspect="1"/>
          </p:cNvPicPr>
          <p:nvPr/>
        </p:nvPicPr>
        <p:blipFill rotWithShape="1">
          <a:blip r:embed="rId3"/>
          <a:srcRect l="6005" r="8662"/>
          <a:stretch/>
        </p:blipFill>
        <p:spPr>
          <a:xfrm>
            <a:off x="6739523" y="1268760"/>
            <a:ext cx="1964337" cy="2195032"/>
          </a:xfrm>
          <a:prstGeom prst="rect">
            <a:avLst/>
          </a:prstGeom>
        </p:spPr>
      </p:pic>
      <p:pic>
        <p:nvPicPr>
          <p:cNvPr id="7" name="Grafik 6"/>
          <p:cNvPicPr>
            <a:picLocks noChangeAspect="1"/>
          </p:cNvPicPr>
          <p:nvPr/>
        </p:nvPicPr>
        <p:blipFill rotWithShape="1">
          <a:blip r:embed="rId4"/>
          <a:srcRect t="27640"/>
          <a:stretch/>
        </p:blipFill>
        <p:spPr>
          <a:xfrm>
            <a:off x="439236" y="3463792"/>
            <a:ext cx="8264624" cy="2639157"/>
          </a:xfrm>
          <a:prstGeom prst="rect">
            <a:avLst/>
          </a:prstGeom>
        </p:spPr>
      </p:pic>
      <p:sp>
        <p:nvSpPr>
          <p:cNvPr id="8" name="Abgerundete rechteckige Legende 7"/>
          <p:cNvSpPr/>
          <p:nvPr/>
        </p:nvSpPr>
        <p:spPr>
          <a:xfrm>
            <a:off x="1913933" y="6092634"/>
            <a:ext cx="3888432" cy="455881"/>
          </a:xfrm>
          <a:prstGeom prst="wedgeRoundRectCallout">
            <a:avLst>
              <a:gd name="adj1" fmla="val -10443"/>
              <a:gd name="adj2" fmla="val -145265"/>
              <a:gd name="adj3" fmla="val 16667"/>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sz="1600" b="1" dirty="0" smtClean="0"/>
              <a:t>These passwords are not in plain-text!</a:t>
            </a:r>
            <a:endParaRPr lang="en-GB" sz="1600" b="1" dirty="0"/>
          </a:p>
        </p:txBody>
      </p:sp>
      <p:sp>
        <p:nvSpPr>
          <p:cNvPr id="11" name="Datumsplatzhalter 10"/>
          <p:cNvSpPr>
            <a:spLocks noGrp="1"/>
          </p:cNvSpPr>
          <p:nvPr>
            <p:ph type="dt" sz="half" idx="2"/>
          </p:nvPr>
        </p:nvSpPr>
        <p:spPr/>
        <p:txBody>
          <a:bodyPr/>
          <a:lstStyle/>
          <a:p>
            <a:pPr>
              <a:defRPr/>
            </a:pPr>
            <a:r>
              <a:rPr lang="en-US" smtClean="0"/>
              <a:t>version 1.0</a:t>
            </a:r>
            <a:endParaRPr lang="de-DE" dirty="0"/>
          </a:p>
        </p:txBody>
      </p:sp>
      <p:sp>
        <p:nvSpPr>
          <p:cNvPr id="13" name="Fußzeilenplatzhalter 12"/>
          <p:cNvSpPr>
            <a:spLocks noGrp="1"/>
          </p:cNvSpPr>
          <p:nvPr>
            <p:ph type="ftr" sz="quarter" idx="3"/>
          </p:nvPr>
        </p:nvSpPr>
        <p:spPr/>
        <p:txBody>
          <a:bodyPr/>
          <a:lstStyle/>
          <a:p>
            <a:pPr>
              <a:defRPr/>
            </a:pPr>
            <a:r>
              <a:rPr lang="en-GB" smtClean="0"/>
              <a:t>in cooperation with Swiss Cyber Storm and ZHAW</a:t>
            </a:r>
            <a:endParaRPr lang="de-DE" dirty="0"/>
          </a:p>
        </p:txBody>
      </p:sp>
      <p:sp>
        <p:nvSpPr>
          <p:cNvPr id="14" name="Foliennummernplatzhalter 13"/>
          <p:cNvSpPr>
            <a:spLocks noGrp="1"/>
          </p:cNvSpPr>
          <p:nvPr>
            <p:ph type="sldNum" sz="quarter" idx="12"/>
          </p:nvPr>
        </p:nvSpPr>
        <p:spPr/>
        <p:txBody>
          <a:bodyPr/>
          <a:lstStyle/>
          <a:p>
            <a:pPr>
              <a:defRPr/>
            </a:pPr>
            <a:fld id="{BAA78AF3-78EF-482D-AE1C-F0F2E9F7DBE8}" type="slidenum">
              <a:rPr lang="de-DE" smtClean="0"/>
              <a:pPr>
                <a:defRPr/>
              </a:pPr>
              <a:t>10</a:t>
            </a:fld>
            <a:endParaRPr lang="de-DE"/>
          </a:p>
        </p:txBody>
      </p:sp>
    </p:spTree>
    <p:extLst>
      <p:ext uri="{BB962C8B-B14F-4D97-AF65-F5344CB8AC3E}">
        <p14:creationId xmlns:p14="http://schemas.microsoft.com/office/powerpoint/2010/main" val="2399540059"/>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sz="quarter" idx="13"/>
          </p:nvPr>
        </p:nvSpPr>
        <p:spPr/>
        <p:txBody>
          <a:bodyPr>
            <a:normAutofit/>
          </a:bodyPr>
          <a:lstStyle/>
          <a:p>
            <a:endParaRPr lang="en-GB" sz="2400" dirty="0" smtClean="0"/>
          </a:p>
          <a:p>
            <a:endParaRPr lang="en-GB" sz="2400" dirty="0" smtClean="0"/>
          </a:p>
          <a:p>
            <a:endParaRPr lang="en-GB" sz="2400" dirty="0" smtClean="0"/>
          </a:p>
          <a:p>
            <a:endParaRPr lang="en-GB" sz="2400" dirty="0" smtClean="0"/>
          </a:p>
          <a:p>
            <a:endParaRPr lang="en-GB" sz="2400" dirty="0" smtClean="0"/>
          </a:p>
          <a:p>
            <a:endParaRPr lang="en-GB" sz="2400" dirty="0" smtClean="0"/>
          </a:p>
          <a:p>
            <a:endParaRPr lang="en-GB" sz="2400" dirty="0" smtClean="0"/>
          </a:p>
          <a:p>
            <a:r>
              <a:rPr lang="en-GB" sz="2400" dirty="0" smtClean="0"/>
              <a:t>A hash function is a one-way function</a:t>
            </a:r>
          </a:p>
        </p:txBody>
      </p:sp>
      <p:sp>
        <p:nvSpPr>
          <p:cNvPr id="2" name="Titel 1"/>
          <p:cNvSpPr>
            <a:spLocks noGrp="1"/>
          </p:cNvSpPr>
          <p:nvPr>
            <p:ph type="title"/>
          </p:nvPr>
        </p:nvSpPr>
        <p:spPr/>
        <p:txBody>
          <a:bodyPr/>
          <a:lstStyle/>
          <a:p>
            <a:r>
              <a:rPr lang="en-GB" dirty="0" smtClean="0"/>
              <a:t>Hashed Passwords</a:t>
            </a:r>
            <a:endParaRPr lang="en-GB" dirty="0"/>
          </a:p>
        </p:txBody>
      </p:sp>
      <p:pic>
        <p:nvPicPr>
          <p:cNvPr id="18434" name="Picture 2" descr="Image result for toothpaste back into the tub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5610" r="37486" b="2821"/>
          <a:stretch/>
        </p:blipFill>
        <p:spPr bwMode="auto">
          <a:xfrm>
            <a:off x="5107349" y="1634317"/>
            <a:ext cx="3160865" cy="2538282"/>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Image result for toothpaste back into the tub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584" y="1634317"/>
            <a:ext cx="3384376" cy="2538282"/>
          </a:xfrm>
          <a:prstGeom prst="rect">
            <a:avLst/>
          </a:prstGeom>
          <a:noFill/>
          <a:extLst>
            <a:ext uri="{909E8E84-426E-40DD-AFC4-6F175D3DCCD1}">
              <a14:hiddenFill xmlns:a14="http://schemas.microsoft.com/office/drawing/2010/main">
                <a:solidFill>
                  <a:srgbClr val="FFFFFF"/>
                </a:solidFill>
              </a14:hiddenFill>
            </a:ext>
          </a:extLst>
        </p:spPr>
      </p:pic>
      <p:sp>
        <p:nvSpPr>
          <p:cNvPr id="11" name="Textfeld 10"/>
          <p:cNvSpPr txBox="1"/>
          <p:nvPr/>
        </p:nvSpPr>
        <p:spPr bwMode="auto">
          <a:xfrm>
            <a:off x="2041439" y="1268760"/>
            <a:ext cx="1014703" cy="369332"/>
          </a:xfrm>
          <a:prstGeom prst="rect">
            <a:avLst/>
          </a:prstGeom>
          <a:solidFill>
            <a:schemeClr val="bg1">
              <a:alpha val="79999"/>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234000" rtlCol="0" anchor="ctr">
            <a:spAutoFit/>
          </a:bodyPr>
          <a:lstStyle/>
          <a:p>
            <a:pPr algn="ctr" eaLnBrk="1" hangingPunct="1">
              <a:lnSpc>
                <a:spcPct val="90000"/>
              </a:lnSpc>
              <a:spcAft>
                <a:spcPts val="525"/>
              </a:spcAft>
              <a:buSzPct val="119000"/>
            </a:pPr>
            <a:r>
              <a:rPr lang="en-GB" sz="2000" i="1" dirty="0" smtClean="0"/>
              <a:t>EASY</a:t>
            </a:r>
            <a:endParaRPr lang="en-GB" sz="2000" i="1" dirty="0"/>
          </a:p>
        </p:txBody>
      </p:sp>
      <p:sp>
        <p:nvSpPr>
          <p:cNvPr id="14" name="Textfeld 13"/>
          <p:cNvSpPr txBox="1"/>
          <p:nvPr/>
        </p:nvSpPr>
        <p:spPr bwMode="auto">
          <a:xfrm>
            <a:off x="6084168" y="1268760"/>
            <a:ext cx="1128516" cy="369332"/>
          </a:xfrm>
          <a:prstGeom prst="rect">
            <a:avLst/>
          </a:prstGeom>
          <a:solidFill>
            <a:schemeClr val="bg1">
              <a:alpha val="79999"/>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234000" rtlCol="0" anchor="ctr">
            <a:spAutoFit/>
          </a:bodyPr>
          <a:lstStyle/>
          <a:p>
            <a:pPr algn="ctr" eaLnBrk="1" hangingPunct="1">
              <a:lnSpc>
                <a:spcPct val="90000"/>
              </a:lnSpc>
              <a:spcAft>
                <a:spcPts val="525"/>
              </a:spcAft>
              <a:buSzPct val="119000"/>
            </a:pPr>
            <a:r>
              <a:rPr lang="en-GB" sz="2000" i="1" dirty="0" smtClean="0"/>
              <a:t>HARD </a:t>
            </a:r>
            <a:endParaRPr lang="en-GB" sz="2000" i="1" dirty="0"/>
          </a:p>
        </p:txBody>
      </p:sp>
      <p:pic>
        <p:nvPicPr>
          <p:cNvPr id="18" name="Grafik 17"/>
          <p:cNvPicPr>
            <a:picLocks noChangeAspect="1"/>
          </p:cNvPicPr>
          <p:nvPr/>
        </p:nvPicPr>
        <p:blipFill rotWithShape="1">
          <a:blip r:embed="rId5" cstate="print">
            <a:extLst>
              <a:ext uri="{28A0092B-C50C-407E-A947-70E740481C1C}">
                <a14:useLocalDpi xmlns:a14="http://schemas.microsoft.com/office/drawing/2010/main" val="0"/>
              </a:ext>
            </a:extLst>
          </a:blip>
          <a:srcRect r="47678"/>
          <a:stretch/>
        </p:blipFill>
        <p:spPr>
          <a:xfrm>
            <a:off x="760473" y="4941168"/>
            <a:ext cx="427151" cy="386424"/>
          </a:xfrm>
          <a:prstGeom prst="rect">
            <a:avLst/>
          </a:prstGeom>
        </p:spPr>
      </p:pic>
      <p:pic>
        <p:nvPicPr>
          <p:cNvPr id="19" name="Grafik 18"/>
          <p:cNvPicPr>
            <a:picLocks noChangeAspect="1"/>
          </p:cNvPicPr>
          <p:nvPr/>
        </p:nvPicPr>
        <p:blipFill rotWithShape="1">
          <a:blip r:embed="rId5" cstate="print">
            <a:extLst>
              <a:ext uri="{28A0092B-C50C-407E-A947-70E740481C1C}">
                <a14:useLocalDpi xmlns:a14="http://schemas.microsoft.com/office/drawing/2010/main" val="0"/>
              </a:ext>
            </a:extLst>
          </a:blip>
          <a:srcRect l="50416" t="1" r="-7172" b="-14199"/>
          <a:stretch/>
        </p:blipFill>
        <p:spPr>
          <a:xfrm>
            <a:off x="724266" y="5451999"/>
            <a:ext cx="463358" cy="441292"/>
          </a:xfrm>
          <a:prstGeom prst="rect">
            <a:avLst/>
          </a:prstGeom>
        </p:spPr>
      </p:pic>
      <p:sp>
        <p:nvSpPr>
          <p:cNvPr id="16" name="Rechteck 15"/>
          <p:cNvSpPr/>
          <p:nvPr/>
        </p:nvSpPr>
        <p:spPr>
          <a:xfrm>
            <a:off x="1187624" y="4974267"/>
            <a:ext cx="7231711" cy="830997"/>
          </a:xfrm>
          <a:prstGeom prst="rect">
            <a:avLst/>
          </a:prstGeom>
        </p:spPr>
        <p:txBody>
          <a:bodyPr wrap="square">
            <a:spAutoFit/>
          </a:bodyPr>
          <a:lstStyle/>
          <a:p>
            <a:pPr marL="0" lvl="1"/>
            <a:r>
              <a:rPr lang="en-GB" sz="1600" i="1" dirty="0"/>
              <a:t>hash(</a:t>
            </a:r>
            <a:r>
              <a:rPr lang="en-GB" sz="1600" i="1" dirty="0" err="1"/>
              <a:t>strongpassword</a:t>
            </a:r>
            <a:r>
              <a:rPr lang="en-GB" sz="1600" i="1" dirty="0" smtClean="0"/>
              <a:t>)=2AE868079D293E0A185C671C7BCDAC51DF36E385</a:t>
            </a:r>
          </a:p>
          <a:p>
            <a:pPr marL="0" lvl="1"/>
            <a:endParaRPr lang="en-GB" sz="1600" i="1" dirty="0" smtClean="0"/>
          </a:p>
          <a:p>
            <a:pPr marL="0" lvl="1"/>
            <a:r>
              <a:rPr lang="en-GB" sz="1600" i="1" dirty="0" smtClean="0"/>
              <a:t>hash</a:t>
            </a:r>
            <a:r>
              <a:rPr lang="en-GB" sz="1600" i="1" baseline="30000" dirty="0" smtClean="0"/>
              <a:t>-1</a:t>
            </a:r>
            <a:r>
              <a:rPr lang="en-GB" sz="1600" i="1" dirty="0" smtClean="0"/>
              <a:t>(2AE868079D293E0A185C671C7BCDAC51DF36E385) </a:t>
            </a:r>
            <a:r>
              <a:rPr lang="en-GB" sz="1600" i="1" dirty="0"/>
              <a:t>= </a:t>
            </a:r>
            <a:r>
              <a:rPr lang="en-GB" sz="1600" i="1" dirty="0">
                <a:solidFill>
                  <a:srgbClr val="FF0000"/>
                </a:solidFill>
              </a:rPr>
              <a:t>????</a:t>
            </a:r>
          </a:p>
        </p:txBody>
      </p:sp>
      <p:sp>
        <p:nvSpPr>
          <p:cNvPr id="17" name="Rechteck 16"/>
          <p:cNvSpPr/>
          <p:nvPr/>
        </p:nvSpPr>
        <p:spPr>
          <a:xfrm>
            <a:off x="4260848" y="5909900"/>
            <a:ext cx="4514775" cy="246221"/>
          </a:xfrm>
          <a:prstGeom prst="rect">
            <a:avLst/>
          </a:prstGeom>
        </p:spPr>
        <p:txBody>
          <a:bodyPr wrap="square">
            <a:spAutoFit/>
          </a:bodyPr>
          <a:lstStyle/>
          <a:p>
            <a:r>
              <a:rPr lang="en-GB" sz="1000" dirty="0" smtClean="0"/>
              <a:t>Hash generated using: </a:t>
            </a:r>
            <a:r>
              <a:rPr lang="en-GB" sz="1000" dirty="0" smtClean="0">
                <a:hlinkClick r:id="rId6"/>
              </a:rPr>
              <a:t>http</a:t>
            </a:r>
            <a:r>
              <a:rPr lang="en-GB" sz="1000" dirty="0">
                <a:hlinkClick r:id="rId6"/>
              </a:rPr>
              <a:t>://passwordsgenerator.net/sha1-hash-generator</a:t>
            </a:r>
            <a:r>
              <a:rPr lang="en-GB" sz="1000" dirty="0" smtClean="0">
                <a:hlinkClick r:id="rId6"/>
              </a:rPr>
              <a:t>/</a:t>
            </a:r>
            <a:endParaRPr lang="en-GB" sz="1000" dirty="0"/>
          </a:p>
        </p:txBody>
      </p:sp>
      <p:sp>
        <p:nvSpPr>
          <p:cNvPr id="24" name="Datumsplatzhalter 23"/>
          <p:cNvSpPr>
            <a:spLocks noGrp="1"/>
          </p:cNvSpPr>
          <p:nvPr>
            <p:ph type="dt" sz="half" idx="2"/>
          </p:nvPr>
        </p:nvSpPr>
        <p:spPr/>
        <p:txBody>
          <a:bodyPr/>
          <a:lstStyle/>
          <a:p>
            <a:pPr>
              <a:defRPr/>
            </a:pPr>
            <a:r>
              <a:rPr lang="en-US" smtClean="0"/>
              <a:t>version 1.0</a:t>
            </a:r>
            <a:endParaRPr lang="de-DE" dirty="0"/>
          </a:p>
        </p:txBody>
      </p:sp>
      <p:sp>
        <p:nvSpPr>
          <p:cNvPr id="26" name="Fußzeilenplatzhalter 25"/>
          <p:cNvSpPr>
            <a:spLocks noGrp="1"/>
          </p:cNvSpPr>
          <p:nvPr>
            <p:ph type="ftr" sz="quarter" idx="3"/>
          </p:nvPr>
        </p:nvSpPr>
        <p:spPr/>
        <p:txBody>
          <a:bodyPr/>
          <a:lstStyle/>
          <a:p>
            <a:pPr>
              <a:defRPr/>
            </a:pPr>
            <a:r>
              <a:rPr lang="en-GB" smtClean="0"/>
              <a:t>in cooperation with Swiss Cyber Storm and ZHAW</a:t>
            </a:r>
            <a:endParaRPr lang="de-DE" dirty="0"/>
          </a:p>
        </p:txBody>
      </p:sp>
      <p:sp>
        <p:nvSpPr>
          <p:cNvPr id="27" name="Foliennummernplatzhalter 26"/>
          <p:cNvSpPr>
            <a:spLocks noGrp="1"/>
          </p:cNvSpPr>
          <p:nvPr>
            <p:ph type="sldNum" sz="quarter" idx="12"/>
          </p:nvPr>
        </p:nvSpPr>
        <p:spPr/>
        <p:txBody>
          <a:bodyPr/>
          <a:lstStyle/>
          <a:p>
            <a:pPr>
              <a:defRPr/>
            </a:pPr>
            <a:fld id="{BAA78AF3-78EF-482D-AE1C-F0F2E9F7DBE8}" type="slidenum">
              <a:rPr lang="de-DE" smtClean="0"/>
              <a:pPr>
                <a:defRPr/>
              </a:pPr>
              <a:t>11</a:t>
            </a:fld>
            <a:endParaRPr lang="de-DE"/>
          </a:p>
        </p:txBody>
      </p:sp>
    </p:spTree>
    <p:extLst>
      <p:ext uri="{BB962C8B-B14F-4D97-AF65-F5344CB8AC3E}">
        <p14:creationId xmlns:p14="http://schemas.microsoft.com/office/powerpoint/2010/main" val="693613756"/>
      </p:ext>
    </p:extLst>
  </p:cSld>
  <p:clrMapOvr>
    <a:masterClrMapping/>
  </p:clrMapOvr>
  <p:transition>
    <p:wipe dir="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sz="quarter" idx="13"/>
          </p:nvPr>
        </p:nvSpPr>
        <p:spPr/>
        <p:txBody>
          <a:bodyPr>
            <a:normAutofit fontScale="92500" lnSpcReduction="10000"/>
          </a:bodyPr>
          <a:lstStyle/>
          <a:p>
            <a:r>
              <a:rPr lang="en-GB" dirty="0" smtClean="0"/>
              <a:t>Procedure:</a:t>
            </a:r>
          </a:p>
          <a:p>
            <a:pPr lvl="1"/>
            <a:r>
              <a:rPr lang="en-GB" dirty="0" smtClean="0"/>
              <a:t>List of common passwords</a:t>
            </a:r>
          </a:p>
          <a:p>
            <a:pPr lvl="1"/>
            <a:r>
              <a:rPr lang="en-GB" dirty="0" smtClean="0"/>
              <a:t>For each entry:</a:t>
            </a:r>
          </a:p>
          <a:p>
            <a:pPr lvl="2"/>
            <a:r>
              <a:rPr lang="en-GB" dirty="0" smtClean="0"/>
              <a:t>Check whether its hash matches the hash for which we want the plaintext password =&gt; password found</a:t>
            </a:r>
          </a:p>
          <a:p>
            <a:r>
              <a:rPr lang="en-GB" dirty="0" smtClean="0"/>
              <a:t>Password cracking as a service:</a:t>
            </a:r>
          </a:p>
          <a:p>
            <a:pPr lvl="1"/>
            <a:r>
              <a:rPr lang="en-GB" dirty="0" smtClean="0"/>
              <a:t>E.g., </a:t>
            </a:r>
            <a:r>
              <a:rPr lang="en-GB" dirty="0" smtClean="0">
                <a:hlinkClick r:id="rId3"/>
              </a:rPr>
              <a:t>https://crackstation.net/</a:t>
            </a:r>
            <a:endParaRPr lang="en-GB" dirty="0" smtClean="0"/>
          </a:p>
          <a:p>
            <a:pPr lvl="1"/>
            <a:endParaRPr lang="en-GB" dirty="0" smtClean="0"/>
          </a:p>
          <a:p>
            <a:pPr lvl="1"/>
            <a:endParaRPr lang="en-GB" dirty="0" smtClean="0"/>
          </a:p>
          <a:p>
            <a:pPr marL="893763" indent="0">
              <a:buNone/>
            </a:pPr>
            <a:r>
              <a:rPr lang="en-GB" dirty="0" smtClean="0"/>
              <a:t>Next steps:</a:t>
            </a:r>
          </a:p>
          <a:p>
            <a:pPr marL="893763" lvl="1" indent="0"/>
            <a:r>
              <a:rPr lang="en-GB" dirty="0" smtClean="0"/>
              <a:t>Users tend to re-use the same password at different sites</a:t>
            </a:r>
          </a:p>
          <a:p>
            <a:pPr marL="893763" lvl="1" indent="0"/>
            <a:r>
              <a:rPr lang="en-GB" dirty="0" smtClean="0"/>
              <a:t>Try the password we just found at different sites!</a:t>
            </a:r>
            <a:endParaRPr lang="en-GB" dirty="0"/>
          </a:p>
        </p:txBody>
      </p:sp>
      <p:sp>
        <p:nvSpPr>
          <p:cNvPr id="2" name="Titel 1"/>
          <p:cNvSpPr>
            <a:spLocks noGrp="1"/>
          </p:cNvSpPr>
          <p:nvPr>
            <p:ph type="title"/>
          </p:nvPr>
        </p:nvSpPr>
        <p:spPr/>
        <p:txBody>
          <a:bodyPr/>
          <a:lstStyle/>
          <a:p>
            <a:r>
              <a:rPr lang="en-GB" dirty="0" smtClean="0"/>
              <a:t>Getting the Plaintext Passwords</a:t>
            </a:r>
            <a:endParaRPr lang="en-GB" dirty="0"/>
          </a:p>
        </p:txBody>
      </p:sp>
      <p:sp>
        <p:nvSpPr>
          <p:cNvPr id="13" name="Abgerundete rechteckige Legende 12"/>
          <p:cNvSpPr/>
          <p:nvPr/>
        </p:nvSpPr>
        <p:spPr>
          <a:xfrm>
            <a:off x="5364088" y="3429000"/>
            <a:ext cx="3168352" cy="1161615"/>
          </a:xfrm>
          <a:prstGeom prst="wedgeRoundRectCallout">
            <a:avLst>
              <a:gd name="adj1" fmla="val -12086"/>
              <a:gd name="adj2" fmla="val -38503"/>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CH" sz="1600" dirty="0" smtClean="0"/>
              <a:t>Server-Side: </a:t>
            </a:r>
          </a:p>
          <a:p>
            <a:pPr algn="ctr"/>
            <a:r>
              <a:rPr lang="de-CH" sz="1600" dirty="0" smtClean="0"/>
              <a:t>Can YOU do </a:t>
            </a:r>
            <a:r>
              <a:rPr lang="de-CH" sz="1600" dirty="0" err="1" smtClean="0"/>
              <a:t>something</a:t>
            </a:r>
            <a:r>
              <a:rPr lang="de-CH" sz="1600" dirty="0" smtClean="0"/>
              <a:t> </a:t>
            </a:r>
            <a:r>
              <a:rPr lang="de-CH" sz="1600" dirty="0" err="1" smtClean="0"/>
              <a:t>to</a:t>
            </a:r>
            <a:r>
              <a:rPr lang="de-CH" sz="1600" dirty="0" smtClean="0"/>
              <a:t> </a:t>
            </a:r>
            <a:r>
              <a:rPr lang="de-CH" sz="1600" dirty="0" err="1" smtClean="0"/>
              <a:t>make</a:t>
            </a:r>
            <a:r>
              <a:rPr lang="de-CH" sz="1600" dirty="0" smtClean="0"/>
              <a:t> such </a:t>
            </a:r>
            <a:r>
              <a:rPr lang="de-CH" sz="1600" dirty="0" err="1" smtClean="0"/>
              <a:t>attacks</a:t>
            </a:r>
            <a:r>
              <a:rPr lang="de-CH" sz="1600" dirty="0" smtClean="0"/>
              <a:t> </a:t>
            </a:r>
            <a:r>
              <a:rPr lang="de-CH" sz="1600" dirty="0" err="1" smtClean="0"/>
              <a:t>more</a:t>
            </a:r>
            <a:r>
              <a:rPr lang="de-CH" sz="1600" dirty="0" smtClean="0"/>
              <a:t> DIFFICULT?</a:t>
            </a:r>
            <a:endParaRPr lang="de-CH" sz="1600" dirty="0"/>
          </a:p>
        </p:txBody>
      </p:sp>
      <p:pic>
        <p:nvPicPr>
          <p:cNvPr id="15" name="Grafik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528" y="4538898"/>
            <a:ext cx="956818" cy="956818"/>
          </a:xfrm>
          <a:prstGeom prst="rect">
            <a:avLst/>
          </a:prstGeom>
        </p:spPr>
      </p:pic>
      <p:sp>
        <p:nvSpPr>
          <p:cNvPr id="16" name="Datumsplatzhalter 15"/>
          <p:cNvSpPr>
            <a:spLocks noGrp="1"/>
          </p:cNvSpPr>
          <p:nvPr>
            <p:ph type="dt" sz="half" idx="2"/>
          </p:nvPr>
        </p:nvSpPr>
        <p:spPr/>
        <p:txBody>
          <a:bodyPr/>
          <a:lstStyle/>
          <a:p>
            <a:pPr>
              <a:defRPr/>
            </a:pPr>
            <a:r>
              <a:rPr lang="en-US" smtClean="0"/>
              <a:t>version 1.0</a:t>
            </a:r>
            <a:endParaRPr lang="de-DE" dirty="0"/>
          </a:p>
        </p:txBody>
      </p:sp>
      <p:sp>
        <p:nvSpPr>
          <p:cNvPr id="18" name="Fußzeilenplatzhalter 17"/>
          <p:cNvSpPr>
            <a:spLocks noGrp="1"/>
          </p:cNvSpPr>
          <p:nvPr>
            <p:ph type="ftr" sz="quarter" idx="3"/>
          </p:nvPr>
        </p:nvSpPr>
        <p:spPr/>
        <p:txBody>
          <a:bodyPr/>
          <a:lstStyle/>
          <a:p>
            <a:pPr>
              <a:defRPr/>
            </a:pPr>
            <a:r>
              <a:rPr lang="en-GB" smtClean="0"/>
              <a:t>in cooperation with Swiss Cyber Storm and ZHAW</a:t>
            </a:r>
            <a:endParaRPr lang="de-DE" dirty="0"/>
          </a:p>
        </p:txBody>
      </p:sp>
      <p:sp>
        <p:nvSpPr>
          <p:cNvPr id="19" name="Foliennummernplatzhalter 18"/>
          <p:cNvSpPr>
            <a:spLocks noGrp="1"/>
          </p:cNvSpPr>
          <p:nvPr>
            <p:ph type="sldNum" sz="quarter" idx="12"/>
          </p:nvPr>
        </p:nvSpPr>
        <p:spPr/>
        <p:txBody>
          <a:bodyPr/>
          <a:lstStyle/>
          <a:p>
            <a:pPr>
              <a:defRPr/>
            </a:pPr>
            <a:fld id="{BAA78AF3-78EF-482D-AE1C-F0F2E9F7DBE8}" type="slidenum">
              <a:rPr lang="de-DE" smtClean="0"/>
              <a:pPr>
                <a:defRPr/>
              </a:pPr>
              <a:t>12</a:t>
            </a:fld>
            <a:endParaRPr lang="de-DE"/>
          </a:p>
        </p:txBody>
      </p:sp>
    </p:spTree>
    <p:extLst>
      <p:ext uri="{BB962C8B-B14F-4D97-AF65-F5344CB8AC3E}">
        <p14:creationId xmlns:p14="http://schemas.microsoft.com/office/powerpoint/2010/main" val="3295452860"/>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sz="quarter" idx="13"/>
          </p:nvPr>
        </p:nvSpPr>
        <p:spPr/>
        <p:txBody>
          <a:bodyPr>
            <a:normAutofit/>
          </a:bodyPr>
          <a:lstStyle/>
          <a:p>
            <a:r>
              <a:rPr lang="en-GB" dirty="0" smtClean="0"/>
              <a:t>Claim: Strong passwords make brute force attacks and exploiting stolen user account data more difficult. </a:t>
            </a:r>
          </a:p>
          <a:p>
            <a:endParaRPr lang="en-GB" dirty="0"/>
          </a:p>
          <a:p>
            <a:r>
              <a:rPr lang="en-GB" dirty="0" smtClean="0"/>
              <a:t>Explain why strong passwords would help</a:t>
            </a:r>
          </a:p>
          <a:p>
            <a:pPr lvl="1"/>
            <a:r>
              <a:rPr lang="de-CH" dirty="0" err="1" smtClean="0"/>
              <a:t>Discuss</a:t>
            </a:r>
            <a:r>
              <a:rPr lang="de-CH" dirty="0" smtClean="0"/>
              <a:t> in </a:t>
            </a:r>
            <a:r>
              <a:rPr lang="de-CH" dirty="0" err="1" smtClean="0"/>
              <a:t>pairs</a:t>
            </a:r>
            <a:r>
              <a:rPr lang="de-CH" dirty="0" smtClean="0"/>
              <a:t> </a:t>
            </a:r>
            <a:r>
              <a:rPr lang="de-CH" dirty="0" err="1" smtClean="0"/>
              <a:t>for</a:t>
            </a:r>
            <a:r>
              <a:rPr lang="de-CH" dirty="0" smtClean="0"/>
              <a:t> 2 </a:t>
            </a:r>
            <a:r>
              <a:rPr lang="de-CH" dirty="0" err="1" smtClean="0"/>
              <a:t>minutes</a:t>
            </a:r>
            <a:endParaRPr lang="de-CH" dirty="0" smtClean="0"/>
          </a:p>
        </p:txBody>
      </p:sp>
      <p:sp>
        <p:nvSpPr>
          <p:cNvPr id="2" name="Titel 1"/>
          <p:cNvSpPr>
            <a:spLocks noGrp="1"/>
          </p:cNvSpPr>
          <p:nvPr>
            <p:ph type="title"/>
          </p:nvPr>
        </p:nvSpPr>
        <p:spPr/>
        <p:txBody>
          <a:bodyPr/>
          <a:lstStyle/>
          <a:p>
            <a:r>
              <a:rPr lang="en-GB" dirty="0" smtClean="0"/>
              <a:t>Discussion</a:t>
            </a:r>
            <a:endParaRPr lang="en-GB" dirty="0"/>
          </a:p>
        </p:txBody>
      </p:sp>
      <p:sp>
        <p:nvSpPr>
          <p:cNvPr id="8" name="Datumsplatzhalter 7"/>
          <p:cNvSpPr>
            <a:spLocks noGrp="1"/>
          </p:cNvSpPr>
          <p:nvPr>
            <p:ph type="dt" sz="half" idx="2"/>
          </p:nvPr>
        </p:nvSpPr>
        <p:spPr/>
        <p:txBody>
          <a:bodyPr/>
          <a:lstStyle/>
          <a:p>
            <a:pPr>
              <a:defRPr/>
            </a:pPr>
            <a:r>
              <a:rPr lang="en-US" smtClean="0"/>
              <a:t>version 1.0</a:t>
            </a:r>
            <a:endParaRPr lang="de-DE" dirty="0"/>
          </a:p>
        </p:txBody>
      </p:sp>
      <p:sp>
        <p:nvSpPr>
          <p:cNvPr id="11" name="Fußzeilenplatzhalter 10"/>
          <p:cNvSpPr>
            <a:spLocks noGrp="1"/>
          </p:cNvSpPr>
          <p:nvPr>
            <p:ph type="ftr" sz="quarter" idx="3"/>
          </p:nvPr>
        </p:nvSpPr>
        <p:spPr/>
        <p:txBody>
          <a:bodyPr/>
          <a:lstStyle/>
          <a:p>
            <a:pPr>
              <a:defRPr/>
            </a:pPr>
            <a:r>
              <a:rPr lang="en-GB" smtClean="0"/>
              <a:t>in cooperation with Swiss Cyber Storm and ZHAW</a:t>
            </a:r>
            <a:endParaRPr lang="de-DE" dirty="0"/>
          </a:p>
        </p:txBody>
      </p:sp>
      <p:sp>
        <p:nvSpPr>
          <p:cNvPr id="12" name="Foliennummernplatzhalter 11"/>
          <p:cNvSpPr>
            <a:spLocks noGrp="1"/>
          </p:cNvSpPr>
          <p:nvPr>
            <p:ph type="sldNum" sz="quarter" idx="12"/>
          </p:nvPr>
        </p:nvSpPr>
        <p:spPr/>
        <p:txBody>
          <a:bodyPr/>
          <a:lstStyle/>
          <a:p>
            <a:pPr>
              <a:defRPr/>
            </a:pPr>
            <a:fld id="{BAA78AF3-78EF-482D-AE1C-F0F2E9F7DBE8}" type="slidenum">
              <a:rPr lang="de-DE" smtClean="0"/>
              <a:pPr>
                <a:defRPr/>
              </a:pPr>
              <a:t>13</a:t>
            </a:fld>
            <a:endParaRPr lang="de-DE"/>
          </a:p>
        </p:txBody>
      </p:sp>
    </p:spTree>
    <p:extLst>
      <p:ext uri="{BB962C8B-B14F-4D97-AF65-F5344CB8AC3E}">
        <p14:creationId xmlns:p14="http://schemas.microsoft.com/office/powerpoint/2010/main" val="4123989471"/>
      </p:ext>
    </p:extLst>
  </p:cSld>
  <p:clrMapOvr>
    <a:masterClrMapping/>
  </p:clrMapOvr>
  <p:transition>
    <p:wipe dir="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haltsplatzhalter 3"/>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6082742" y="2646584"/>
            <a:ext cx="1944215" cy="2455850"/>
          </a:xfrm>
        </p:spPr>
      </p:pic>
      <p:sp>
        <p:nvSpPr>
          <p:cNvPr id="2" name="Titel 1"/>
          <p:cNvSpPr>
            <a:spLocks noGrp="1"/>
          </p:cNvSpPr>
          <p:nvPr>
            <p:ph type="title"/>
          </p:nvPr>
        </p:nvSpPr>
        <p:spPr/>
        <p:txBody>
          <a:bodyPr/>
          <a:lstStyle/>
          <a:p>
            <a:r>
              <a:rPr lang="en-GB" dirty="0" smtClean="0"/>
              <a:t>To the rescue: Strong Passwords?</a:t>
            </a:r>
            <a:endParaRPr lang="en-GB" dirty="0"/>
          </a:p>
        </p:txBody>
      </p:sp>
      <p:pic>
        <p:nvPicPr>
          <p:cNvPr id="11270" name="Picture 6" descr="password hack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636912"/>
            <a:ext cx="4114800" cy="2667000"/>
          </a:xfrm>
          <a:prstGeom prst="rect">
            <a:avLst/>
          </a:prstGeom>
          <a:noFill/>
          <a:extLst>
            <a:ext uri="{909E8E84-426E-40DD-AFC4-6F175D3DCCD1}">
              <a14:hiddenFill xmlns:a14="http://schemas.microsoft.com/office/drawing/2010/main">
                <a:solidFill>
                  <a:srgbClr val="FFFFFF"/>
                </a:solidFill>
              </a14:hiddenFill>
            </a:ext>
          </a:extLst>
        </p:spPr>
      </p:pic>
      <p:sp>
        <p:nvSpPr>
          <p:cNvPr id="8" name="Datumsplatzhalter 7"/>
          <p:cNvSpPr>
            <a:spLocks noGrp="1"/>
          </p:cNvSpPr>
          <p:nvPr>
            <p:ph type="dt" sz="half" idx="2"/>
          </p:nvPr>
        </p:nvSpPr>
        <p:spPr/>
        <p:txBody>
          <a:bodyPr/>
          <a:lstStyle/>
          <a:p>
            <a:pPr>
              <a:defRPr/>
            </a:pPr>
            <a:r>
              <a:rPr lang="en-US" smtClean="0"/>
              <a:t>version 1.0</a:t>
            </a:r>
            <a:endParaRPr lang="de-DE" dirty="0"/>
          </a:p>
        </p:txBody>
      </p:sp>
      <p:sp>
        <p:nvSpPr>
          <p:cNvPr id="10" name="Fußzeilenplatzhalter 9"/>
          <p:cNvSpPr>
            <a:spLocks noGrp="1"/>
          </p:cNvSpPr>
          <p:nvPr>
            <p:ph type="ftr" sz="quarter" idx="3"/>
          </p:nvPr>
        </p:nvSpPr>
        <p:spPr/>
        <p:txBody>
          <a:bodyPr/>
          <a:lstStyle/>
          <a:p>
            <a:pPr>
              <a:defRPr/>
            </a:pPr>
            <a:r>
              <a:rPr lang="en-GB" smtClean="0"/>
              <a:t>in cooperation with Swiss Cyber Storm and ZHAW</a:t>
            </a:r>
            <a:endParaRPr lang="de-DE" dirty="0"/>
          </a:p>
        </p:txBody>
      </p:sp>
      <p:sp>
        <p:nvSpPr>
          <p:cNvPr id="11" name="Foliennummernplatzhalter 10"/>
          <p:cNvSpPr>
            <a:spLocks noGrp="1"/>
          </p:cNvSpPr>
          <p:nvPr>
            <p:ph type="sldNum" sz="quarter" idx="12"/>
          </p:nvPr>
        </p:nvSpPr>
        <p:spPr/>
        <p:txBody>
          <a:bodyPr/>
          <a:lstStyle/>
          <a:p>
            <a:pPr>
              <a:defRPr/>
            </a:pPr>
            <a:fld id="{BAA78AF3-78EF-482D-AE1C-F0F2E9F7DBE8}" type="slidenum">
              <a:rPr lang="de-DE" smtClean="0"/>
              <a:pPr>
                <a:defRPr/>
              </a:pPr>
              <a:t>14</a:t>
            </a:fld>
            <a:endParaRPr lang="de-DE"/>
          </a:p>
        </p:txBody>
      </p:sp>
    </p:spTree>
    <p:extLst>
      <p:ext uri="{BB962C8B-B14F-4D97-AF65-F5344CB8AC3E}">
        <p14:creationId xmlns:p14="http://schemas.microsoft.com/office/powerpoint/2010/main" val="1223194993"/>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To the rescue: Strong Passwords!</a:t>
            </a:r>
            <a:endParaRPr lang="en-GB" dirty="0"/>
          </a:p>
        </p:txBody>
      </p:sp>
      <p:pic>
        <p:nvPicPr>
          <p:cNvPr id="12290" name="Picture 2" descr="http://valorconnection.com/wp-content/uploads/2014/09/PasswordChalkBoard7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196752"/>
            <a:ext cx="7992888" cy="496930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uppieren 9"/>
          <p:cNvGrpSpPr/>
          <p:nvPr/>
        </p:nvGrpSpPr>
        <p:grpSpPr>
          <a:xfrm>
            <a:off x="5004048" y="4797152"/>
            <a:ext cx="1224136" cy="864096"/>
            <a:chOff x="5004048" y="5085184"/>
            <a:chExt cx="1224136" cy="864096"/>
          </a:xfrm>
        </p:grpSpPr>
        <p:grpSp>
          <p:nvGrpSpPr>
            <p:cNvPr id="8" name="Gruppieren 7"/>
            <p:cNvGrpSpPr/>
            <p:nvPr/>
          </p:nvGrpSpPr>
          <p:grpSpPr>
            <a:xfrm>
              <a:off x="5004048" y="5517232"/>
              <a:ext cx="576064" cy="432048"/>
              <a:chOff x="-612576" y="4653136"/>
              <a:chExt cx="792088" cy="432048"/>
            </a:xfrm>
          </p:grpSpPr>
          <p:cxnSp>
            <p:nvCxnSpPr>
              <p:cNvPr id="5" name="Gerader Verbinder 4"/>
              <p:cNvCxnSpPr/>
              <p:nvPr/>
            </p:nvCxnSpPr>
            <p:spPr>
              <a:xfrm>
                <a:off x="-612576" y="4653136"/>
                <a:ext cx="792088" cy="43204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Gerader Verbinder 6"/>
              <p:cNvCxnSpPr/>
              <p:nvPr/>
            </p:nvCxnSpPr>
            <p:spPr>
              <a:xfrm flipV="1">
                <a:off x="-612576" y="4653136"/>
                <a:ext cx="792088" cy="43204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9" name="Textfeld 8"/>
            <p:cNvSpPr txBox="1"/>
            <p:nvPr/>
          </p:nvSpPr>
          <p:spPr bwMode="auto">
            <a:xfrm>
              <a:off x="5328897" y="5085184"/>
              <a:ext cx="899287" cy="646331"/>
            </a:xfrm>
            <a:prstGeom prst="rect">
              <a:avLst/>
            </a:prstGeom>
            <a:no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234000" rtlCol="0" anchor="ctr">
              <a:spAutoFit/>
            </a:bodyPr>
            <a:lstStyle/>
            <a:p>
              <a:pPr eaLnBrk="1" hangingPunct="1">
                <a:lnSpc>
                  <a:spcPct val="90000"/>
                </a:lnSpc>
                <a:spcAft>
                  <a:spcPts val="525"/>
                </a:spcAft>
                <a:buSzPct val="119000"/>
              </a:pPr>
              <a:r>
                <a:rPr lang="de-CH" sz="4000" b="1" dirty="0" smtClean="0">
                  <a:solidFill>
                    <a:srgbClr val="FF0000"/>
                  </a:solidFill>
                </a:rPr>
                <a:t>10</a:t>
              </a:r>
              <a:endParaRPr lang="de-CH" sz="4000" b="1" dirty="0">
                <a:solidFill>
                  <a:srgbClr val="FF0000"/>
                </a:solidFill>
              </a:endParaRPr>
            </a:p>
          </p:txBody>
        </p:sp>
      </p:grpSp>
      <p:sp>
        <p:nvSpPr>
          <p:cNvPr id="12" name="Datumsplatzhalter 11"/>
          <p:cNvSpPr>
            <a:spLocks noGrp="1"/>
          </p:cNvSpPr>
          <p:nvPr>
            <p:ph type="dt" sz="half" idx="2"/>
          </p:nvPr>
        </p:nvSpPr>
        <p:spPr/>
        <p:txBody>
          <a:bodyPr/>
          <a:lstStyle/>
          <a:p>
            <a:pPr>
              <a:defRPr/>
            </a:pPr>
            <a:r>
              <a:rPr lang="en-US" smtClean="0"/>
              <a:t>version 1.0</a:t>
            </a:r>
            <a:endParaRPr lang="de-DE" dirty="0"/>
          </a:p>
        </p:txBody>
      </p:sp>
      <p:sp>
        <p:nvSpPr>
          <p:cNvPr id="14" name="Fußzeilenplatzhalter 13"/>
          <p:cNvSpPr>
            <a:spLocks noGrp="1"/>
          </p:cNvSpPr>
          <p:nvPr>
            <p:ph type="ftr" sz="quarter" idx="3"/>
          </p:nvPr>
        </p:nvSpPr>
        <p:spPr/>
        <p:txBody>
          <a:bodyPr/>
          <a:lstStyle/>
          <a:p>
            <a:pPr>
              <a:defRPr/>
            </a:pPr>
            <a:r>
              <a:rPr lang="en-GB" smtClean="0"/>
              <a:t>in cooperation with Swiss Cyber Storm and ZHAW</a:t>
            </a:r>
            <a:endParaRPr lang="de-DE" dirty="0"/>
          </a:p>
        </p:txBody>
      </p:sp>
      <p:sp>
        <p:nvSpPr>
          <p:cNvPr id="15" name="Foliennummernplatzhalter 14"/>
          <p:cNvSpPr>
            <a:spLocks noGrp="1"/>
          </p:cNvSpPr>
          <p:nvPr>
            <p:ph type="sldNum" sz="quarter" idx="12"/>
          </p:nvPr>
        </p:nvSpPr>
        <p:spPr/>
        <p:txBody>
          <a:bodyPr/>
          <a:lstStyle/>
          <a:p>
            <a:pPr>
              <a:defRPr/>
            </a:pPr>
            <a:fld id="{BAA78AF3-78EF-482D-AE1C-F0F2E9F7DBE8}" type="slidenum">
              <a:rPr lang="de-DE" smtClean="0"/>
              <a:pPr>
                <a:defRPr/>
              </a:pPr>
              <a:t>15</a:t>
            </a:fld>
            <a:endParaRPr lang="de-DE"/>
          </a:p>
        </p:txBody>
      </p:sp>
    </p:spTree>
    <p:extLst>
      <p:ext uri="{BB962C8B-B14F-4D97-AF65-F5344CB8AC3E}">
        <p14:creationId xmlns:p14="http://schemas.microsoft.com/office/powerpoint/2010/main" val="3875945877"/>
      </p:ext>
    </p:extLst>
  </p:cSld>
  <p:clrMapOvr>
    <a:masterClrMapping/>
  </p:clrMapOvr>
  <p:transition>
    <p:wipe dir="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11"/>
          <p:cNvSpPr>
            <a:spLocks noGrp="1"/>
          </p:cNvSpPr>
          <p:nvPr>
            <p:ph sz="quarter" idx="13"/>
          </p:nvPr>
        </p:nvSpPr>
        <p:spPr/>
        <p:txBody>
          <a:bodyPr>
            <a:normAutofit fontScale="92500"/>
          </a:bodyPr>
          <a:lstStyle/>
          <a:p>
            <a:pPr marL="1079500" indent="-360363"/>
            <a:endParaRPr lang="en-GB" dirty="0" smtClean="0"/>
          </a:p>
          <a:p>
            <a:pPr marL="1079500" indent="-360363"/>
            <a:r>
              <a:rPr lang="en-GB" dirty="0" smtClean="0"/>
              <a:t>Properties of a strong password: </a:t>
            </a:r>
          </a:p>
          <a:p>
            <a:pPr marL="1438275" lvl="1" indent="-358775"/>
            <a:r>
              <a:rPr lang="en-GB" dirty="0" smtClean="0"/>
              <a:t>At least 10 characters</a:t>
            </a:r>
          </a:p>
          <a:p>
            <a:pPr marL="1438275" lvl="1" indent="-358775"/>
            <a:r>
              <a:rPr lang="en-GB" dirty="0" smtClean="0"/>
              <a:t>Including small and capital letters, numbers and special characters</a:t>
            </a:r>
          </a:p>
          <a:p>
            <a:pPr marL="1799363" lvl="2" indent="-358775"/>
            <a:r>
              <a:rPr lang="en-GB" dirty="0" smtClean="0"/>
              <a:t>Add two characters if you don’t want numbers or special chars in your password.</a:t>
            </a:r>
          </a:p>
          <a:p>
            <a:pPr marL="1438275" lvl="1" indent="-358775"/>
            <a:r>
              <a:rPr lang="en-GB" dirty="0" smtClean="0"/>
              <a:t>Not a word which can be found in a dictionary or book</a:t>
            </a:r>
          </a:p>
          <a:p>
            <a:pPr marL="1079500" indent="-360363"/>
            <a:endParaRPr lang="en-GB" dirty="0" smtClean="0"/>
          </a:p>
          <a:p>
            <a:pPr marL="1079500" indent="-360363"/>
            <a:r>
              <a:rPr lang="en-GB" dirty="0" smtClean="0"/>
              <a:t>Use a different password for each of your accounts.</a:t>
            </a:r>
          </a:p>
          <a:p>
            <a:pPr marL="719500" indent="358775"/>
            <a:endParaRPr lang="en-GB" dirty="0" smtClean="0"/>
          </a:p>
          <a:p>
            <a:endParaRPr lang="en-GB" dirty="0"/>
          </a:p>
        </p:txBody>
      </p:sp>
      <p:sp>
        <p:nvSpPr>
          <p:cNvPr id="2" name="Titel 1"/>
          <p:cNvSpPr>
            <a:spLocks noGrp="1"/>
          </p:cNvSpPr>
          <p:nvPr>
            <p:ph type="title"/>
          </p:nvPr>
        </p:nvSpPr>
        <p:spPr/>
        <p:txBody>
          <a:bodyPr/>
          <a:lstStyle/>
          <a:p>
            <a:r>
              <a:rPr lang="en-GB" dirty="0" smtClean="0"/>
              <a:t>Selecting Strong Passwords</a:t>
            </a:r>
            <a:endParaRPr lang="en-GB" dirty="0"/>
          </a:p>
        </p:txBody>
      </p:sp>
      <p:sp>
        <p:nvSpPr>
          <p:cNvPr id="10" name="Abgerundete rechteckige Legende 9"/>
          <p:cNvSpPr/>
          <p:nvPr/>
        </p:nvSpPr>
        <p:spPr>
          <a:xfrm>
            <a:off x="6444208" y="1075903"/>
            <a:ext cx="2376264" cy="1161615"/>
          </a:xfrm>
          <a:prstGeom prst="wedgeRoundRectCallout">
            <a:avLst>
              <a:gd name="adj1" fmla="val -50437"/>
              <a:gd name="adj2" fmla="val 80901"/>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600" dirty="0" smtClean="0"/>
              <a:t>Do you have to stick to these strict rules for all of your accounts?</a:t>
            </a:r>
            <a:endParaRPr lang="en-GB" sz="1600" dirty="0"/>
          </a:p>
        </p:txBody>
      </p:sp>
      <p:pic>
        <p:nvPicPr>
          <p:cNvPr id="15" name="Grafik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699" y="1831117"/>
            <a:ext cx="812802" cy="812802"/>
          </a:xfrm>
          <a:prstGeom prst="rect">
            <a:avLst/>
          </a:prstGeom>
        </p:spPr>
      </p:pic>
      <p:pic>
        <p:nvPicPr>
          <p:cNvPr id="18" name="Grafik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699" y="4653136"/>
            <a:ext cx="812802" cy="812802"/>
          </a:xfrm>
          <a:prstGeom prst="rect">
            <a:avLst/>
          </a:prstGeom>
        </p:spPr>
      </p:pic>
      <p:sp>
        <p:nvSpPr>
          <p:cNvPr id="23" name="Datumsplatzhalter 22"/>
          <p:cNvSpPr>
            <a:spLocks noGrp="1"/>
          </p:cNvSpPr>
          <p:nvPr>
            <p:ph type="dt" sz="half" idx="2"/>
          </p:nvPr>
        </p:nvSpPr>
        <p:spPr/>
        <p:txBody>
          <a:bodyPr/>
          <a:lstStyle/>
          <a:p>
            <a:pPr>
              <a:defRPr/>
            </a:pPr>
            <a:r>
              <a:rPr lang="en-US" smtClean="0"/>
              <a:t>version 1.0</a:t>
            </a:r>
            <a:endParaRPr lang="de-DE" dirty="0"/>
          </a:p>
        </p:txBody>
      </p:sp>
      <p:sp>
        <p:nvSpPr>
          <p:cNvPr id="25" name="Fußzeilenplatzhalter 24"/>
          <p:cNvSpPr>
            <a:spLocks noGrp="1"/>
          </p:cNvSpPr>
          <p:nvPr>
            <p:ph type="ftr" sz="quarter" idx="3"/>
          </p:nvPr>
        </p:nvSpPr>
        <p:spPr/>
        <p:txBody>
          <a:bodyPr/>
          <a:lstStyle/>
          <a:p>
            <a:pPr>
              <a:defRPr/>
            </a:pPr>
            <a:r>
              <a:rPr lang="en-GB" smtClean="0"/>
              <a:t>in cooperation with Swiss Cyber Storm and ZHAW</a:t>
            </a:r>
            <a:endParaRPr lang="de-DE" dirty="0"/>
          </a:p>
        </p:txBody>
      </p:sp>
      <p:sp>
        <p:nvSpPr>
          <p:cNvPr id="26" name="Foliennummernplatzhalter 25"/>
          <p:cNvSpPr>
            <a:spLocks noGrp="1"/>
          </p:cNvSpPr>
          <p:nvPr>
            <p:ph type="sldNum" sz="quarter" idx="12"/>
          </p:nvPr>
        </p:nvSpPr>
        <p:spPr/>
        <p:txBody>
          <a:bodyPr/>
          <a:lstStyle/>
          <a:p>
            <a:pPr>
              <a:defRPr/>
            </a:pPr>
            <a:fld id="{BAA78AF3-78EF-482D-AE1C-F0F2E9F7DBE8}" type="slidenum">
              <a:rPr lang="de-DE" smtClean="0"/>
              <a:pPr>
                <a:defRPr/>
              </a:pPr>
              <a:t>16</a:t>
            </a:fld>
            <a:endParaRPr lang="de-DE"/>
          </a:p>
        </p:txBody>
      </p:sp>
    </p:spTree>
    <p:extLst>
      <p:ext uri="{BB962C8B-B14F-4D97-AF65-F5344CB8AC3E}">
        <p14:creationId xmlns:p14="http://schemas.microsoft.com/office/powerpoint/2010/main" val="2419437015"/>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Inhaltsplatzhalter 12"/>
          <p:cNvSpPr>
            <a:spLocks noGrp="1"/>
          </p:cNvSpPr>
          <p:nvPr>
            <p:ph sz="quarter" idx="13"/>
          </p:nvPr>
        </p:nvSpPr>
        <p:spPr/>
        <p:txBody>
          <a:bodyPr>
            <a:normAutofit fontScale="92500" lnSpcReduction="20000"/>
          </a:bodyPr>
          <a:lstStyle/>
          <a:p>
            <a:r>
              <a:rPr lang="en-GB" dirty="0" smtClean="0"/>
              <a:t>Make up a sentence: «I get up in the morning and brush my teeth for three minutes." </a:t>
            </a:r>
          </a:p>
          <a:p>
            <a:r>
              <a:rPr lang="en-GB" dirty="0" smtClean="0"/>
              <a:t>Take the first letter of each word and make sure the resulting password is at least 12 characters long</a:t>
            </a:r>
            <a:br>
              <a:rPr lang="en-GB" dirty="0" smtClean="0"/>
            </a:br>
            <a:r>
              <a:rPr lang="en-GB" dirty="0" smtClean="0"/>
              <a:t/>
            </a:r>
            <a:br>
              <a:rPr lang="en-GB" dirty="0" smtClean="0"/>
            </a:br>
            <a:r>
              <a:rPr lang="en-GB" dirty="0" smtClean="0"/>
              <a:t>=&gt; </a:t>
            </a:r>
            <a:r>
              <a:rPr lang="en-GB" dirty="0" err="1" smtClean="0"/>
              <a:t>Iguitmabmtftm</a:t>
            </a:r>
            <a:endParaRPr lang="en-GB" dirty="0" smtClean="0"/>
          </a:p>
          <a:p>
            <a:endParaRPr lang="en-GB" dirty="0" smtClean="0"/>
          </a:p>
          <a:p>
            <a:r>
              <a:rPr lang="en-GB" dirty="0" smtClean="0"/>
              <a:t>If numbers and special characters are required:</a:t>
            </a:r>
          </a:p>
          <a:p>
            <a:pPr lvl="1"/>
            <a:r>
              <a:rPr lang="en-GB" dirty="0" smtClean="0">
                <a:cs typeface="ＭＳ Ｐゴシック" charset="0"/>
              </a:rPr>
              <a:t>Replace "</a:t>
            </a:r>
            <a:r>
              <a:rPr lang="en-GB" dirty="0" err="1" smtClean="0">
                <a:cs typeface="ＭＳ Ｐゴシック" charset="0"/>
              </a:rPr>
              <a:t>i</a:t>
            </a:r>
            <a:r>
              <a:rPr lang="en-GB" dirty="0" smtClean="0">
                <a:cs typeface="ＭＳ Ｐゴシック" charset="0"/>
              </a:rPr>
              <a:t>" or «l" by 1</a:t>
            </a:r>
          </a:p>
          <a:p>
            <a:pPr lvl="1"/>
            <a:r>
              <a:rPr lang="en-GB" dirty="0" smtClean="0">
                <a:cs typeface="ＭＳ Ｐゴシック" charset="0"/>
              </a:rPr>
              <a:t>Replace "and" by &amp; or</a:t>
            </a:r>
            <a:br>
              <a:rPr lang="en-GB" dirty="0" smtClean="0">
                <a:cs typeface="ＭＳ Ｐゴシック" charset="0"/>
              </a:rPr>
            </a:br>
            <a:r>
              <a:rPr lang="en-GB" dirty="0" smtClean="0">
                <a:cs typeface="ＭＳ Ｐゴシック" charset="0"/>
              </a:rPr>
              <a:t>"or" by "|"</a:t>
            </a:r>
          </a:p>
          <a:p>
            <a:pPr marL="360000" lvl="1" indent="0">
              <a:buNone/>
            </a:pPr>
            <a:r>
              <a:rPr lang="en-GB" b="1" dirty="0" smtClean="0">
                <a:cs typeface="ＭＳ Ｐゴシック" charset="0"/>
              </a:rPr>
              <a:t/>
            </a:r>
            <a:br>
              <a:rPr lang="en-GB" b="1" dirty="0" smtClean="0">
                <a:cs typeface="ＭＳ Ｐゴシック" charset="0"/>
              </a:rPr>
            </a:br>
            <a:r>
              <a:rPr lang="en-GB" b="1" dirty="0" smtClean="0">
                <a:cs typeface="ＭＳ Ｐゴシック" charset="0"/>
              </a:rPr>
              <a:t>=&gt; Ms1a&amp;pmmZ3M1</a:t>
            </a:r>
          </a:p>
          <a:p>
            <a:endParaRPr lang="en-GB" dirty="0"/>
          </a:p>
        </p:txBody>
      </p:sp>
      <p:sp>
        <p:nvSpPr>
          <p:cNvPr id="2" name="Titel 1"/>
          <p:cNvSpPr>
            <a:spLocks noGrp="1"/>
          </p:cNvSpPr>
          <p:nvPr>
            <p:ph type="title"/>
          </p:nvPr>
        </p:nvSpPr>
        <p:spPr/>
        <p:txBody>
          <a:bodyPr/>
          <a:lstStyle/>
          <a:p>
            <a:r>
              <a:rPr lang="en-GB" dirty="0" smtClean="0"/>
              <a:t>Remembering Strong Passwords</a:t>
            </a:r>
            <a:endParaRPr lang="en-GB" dirty="0"/>
          </a:p>
        </p:txBody>
      </p:sp>
      <p:sp>
        <p:nvSpPr>
          <p:cNvPr id="4" name="Rechteck 3"/>
          <p:cNvSpPr/>
          <p:nvPr/>
        </p:nvSpPr>
        <p:spPr>
          <a:xfrm>
            <a:off x="107950" y="3789040"/>
            <a:ext cx="7776864" cy="2088778"/>
          </a:xfrm>
          <a:prstGeom prst="rect">
            <a:avLst/>
          </a:prstGeom>
          <a:noFill/>
          <a:ln>
            <a:noFill/>
          </a:ln>
        </p:spPr>
        <p:txBody>
          <a:bodyPr vert="horz" wrap="square" lIns="91440" tIns="45720" rIns="91440" bIns="45720" numCol="1" anchor="t" anchorCtr="0" compatLnSpc="1">
            <a:prstTxWarp prst="textNoShape">
              <a:avLst/>
            </a:prstTxWarp>
          </a:bodyPr>
          <a:lstStyle/>
          <a:p>
            <a:pPr eaLnBrk="0" hangingPunct="0">
              <a:spcBef>
                <a:spcPct val="20000"/>
              </a:spcBef>
              <a:buClr>
                <a:srgbClr val="2266AB"/>
              </a:buClr>
              <a:buFont typeface="Symbol" pitchFamily="18" charset="2"/>
              <a:buNone/>
            </a:pPr>
            <a:endParaRPr lang="en-GB" sz="2400" b="1" dirty="0">
              <a:latin typeface="+mn-lt"/>
              <a:ea typeface="ＭＳ Ｐゴシック" charset="0"/>
              <a:cs typeface="ＭＳ Ｐゴシック" charset="0"/>
            </a:endParaRPr>
          </a:p>
        </p:txBody>
      </p:sp>
      <p:grpSp>
        <p:nvGrpSpPr>
          <p:cNvPr id="9" name="Gruppieren 8"/>
          <p:cNvGrpSpPr/>
          <p:nvPr/>
        </p:nvGrpSpPr>
        <p:grpSpPr>
          <a:xfrm>
            <a:off x="4211960" y="4469024"/>
            <a:ext cx="4464496" cy="1634357"/>
            <a:chOff x="4139952" y="4869160"/>
            <a:chExt cx="4680074" cy="1692461"/>
          </a:xfrm>
        </p:grpSpPr>
        <p:grpSp>
          <p:nvGrpSpPr>
            <p:cNvPr id="5" name="Gruppieren 4"/>
            <p:cNvGrpSpPr/>
            <p:nvPr/>
          </p:nvGrpSpPr>
          <p:grpSpPr>
            <a:xfrm>
              <a:off x="4269875" y="4966424"/>
              <a:ext cx="4536504" cy="1529850"/>
              <a:chOff x="467544" y="4129887"/>
              <a:chExt cx="4536504" cy="1529850"/>
            </a:xfrm>
          </p:grpSpPr>
          <p:pic>
            <p:nvPicPr>
              <p:cNvPr id="6" name="Grafik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4156143"/>
                <a:ext cx="1424610" cy="1424610"/>
              </a:xfrm>
              <a:prstGeom prst="rect">
                <a:avLst/>
              </a:prstGeom>
            </p:spPr>
          </p:pic>
          <p:sp>
            <p:nvSpPr>
              <p:cNvPr id="7" name="Textfeld 6"/>
              <p:cNvSpPr txBox="1"/>
              <p:nvPr/>
            </p:nvSpPr>
            <p:spPr bwMode="auto">
              <a:xfrm>
                <a:off x="1835696" y="4129887"/>
                <a:ext cx="3168352" cy="1529850"/>
              </a:xfrm>
              <a:prstGeom prst="rect">
                <a:avLst/>
              </a:prstGeom>
              <a:solidFill>
                <a:schemeClr val="bg1">
                  <a:alpha val="79999"/>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lIns="234000" rtlCol="0" anchor="ctr">
                <a:spAutoFit/>
              </a:bodyPr>
              <a:lstStyle/>
              <a:p>
                <a:pPr eaLnBrk="1" hangingPunct="1">
                  <a:lnSpc>
                    <a:spcPct val="90000"/>
                  </a:lnSpc>
                  <a:spcAft>
                    <a:spcPts val="525"/>
                  </a:spcAft>
                  <a:buSzPct val="119000"/>
                </a:pPr>
                <a:r>
                  <a:rPr lang="en-GB" sz="2000" dirty="0" smtClean="0"/>
                  <a:t>The sentence must be made up and should not be in any book or a famous sentence from a movie!</a:t>
                </a:r>
                <a:endParaRPr lang="en-GB" sz="2000" dirty="0"/>
              </a:p>
            </p:txBody>
          </p:sp>
        </p:grpSp>
        <p:sp>
          <p:nvSpPr>
            <p:cNvPr id="8" name="Rechteck 7"/>
            <p:cNvSpPr/>
            <p:nvPr/>
          </p:nvSpPr>
          <p:spPr>
            <a:xfrm>
              <a:off x="4139952" y="4869160"/>
              <a:ext cx="4680074" cy="1692461"/>
            </a:xfrm>
            <a:prstGeom prst="rect">
              <a:avLst/>
            </a:prstGeom>
            <a:noFill/>
            <a:ln w="381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dirty="0"/>
            </a:p>
          </p:txBody>
        </p:sp>
      </p:grpSp>
      <p:sp>
        <p:nvSpPr>
          <p:cNvPr id="18" name="Datumsplatzhalter 17"/>
          <p:cNvSpPr>
            <a:spLocks noGrp="1"/>
          </p:cNvSpPr>
          <p:nvPr>
            <p:ph type="dt" sz="half" idx="2"/>
          </p:nvPr>
        </p:nvSpPr>
        <p:spPr/>
        <p:txBody>
          <a:bodyPr/>
          <a:lstStyle/>
          <a:p>
            <a:pPr>
              <a:defRPr/>
            </a:pPr>
            <a:r>
              <a:rPr lang="en-US" smtClean="0"/>
              <a:t>version 1.0</a:t>
            </a:r>
            <a:endParaRPr lang="de-DE" dirty="0"/>
          </a:p>
        </p:txBody>
      </p:sp>
      <p:sp>
        <p:nvSpPr>
          <p:cNvPr id="20" name="Fußzeilenplatzhalter 19"/>
          <p:cNvSpPr>
            <a:spLocks noGrp="1"/>
          </p:cNvSpPr>
          <p:nvPr>
            <p:ph type="ftr" sz="quarter" idx="3"/>
          </p:nvPr>
        </p:nvSpPr>
        <p:spPr/>
        <p:txBody>
          <a:bodyPr/>
          <a:lstStyle/>
          <a:p>
            <a:pPr>
              <a:defRPr/>
            </a:pPr>
            <a:r>
              <a:rPr lang="en-GB" smtClean="0"/>
              <a:t>in cooperation with Swiss Cyber Storm and ZHAW</a:t>
            </a:r>
            <a:endParaRPr lang="de-DE" dirty="0"/>
          </a:p>
        </p:txBody>
      </p:sp>
      <p:sp>
        <p:nvSpPr>
          <p:cNvPr id="21" name="Foliennummernplatzhalter 20"/>
          <p:cNvSpPr>
            <a:spLocks noGrp="1"/>
          </p:cNvSpPr>
          <p:nvPr>
            <p:ph type="sldNum" sz="quarter" idx="12"/>
          </p:nvPr>
        </p:nvSpPr>
        <p:spPr/>
        <p:txBody>
          <a:bodyPr/>
          <a:lstStyle/>
          <a:p>
            <a:pPr>
              <a:defRPr/>
            </a:pPr>
            <a:fld id="{BAA78AF3-78EF-482D-AE1C-F0F2E9F7DBE8}" type="slidenum">
              <a:rPr lang="de-DE" smtClean="0"/>
              <a:pPr>
                <a:defRPr/>
              </a:pPr>
              <a:t>17</a:t>
            </a:fld>
            <a:endParaRPr lang="de-DE"/>
          </a:p>
        </p:txBody>
      </p:sp>
    </p:spTree>
    <p:extLst>
      <p:ext uri="{BB962C8B-B14F-4D97-AF65-F5344CB8AC3E}">
        <p14:creationId xmlns:p14="http://schemas.microsoft.com/office/powerpoint/2010/main" val="705680229"/>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p:txBody>
          <a:bodyPr/>
          <a:lstStyle/>
          <a:p>
            <a:r>
              <a:rPr lang="de-CH" dirty="0"/>
              <a:t>Handling Passwords</a:t>
            </a:r>
          </a:p>
        </p:txBody>
      </p:sp>
      <p:sp>
        <p:nvSpPr>
          <p:cNvPr id="2" name="Untertitel 1"/>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3124442272"/>
      </p:ext>
    </p:extLst>
  </p:cSld>
  <p:clrMapOvr>
    <a:masterClrMapping/>
  </p:clrMapOvr>
  <p:transition>
    <p:wipe dir="d"/>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smtClean="0"/>
              <a:t>Handling Passwords</a:t>
            </a:r>
            <a:endParaRPr lang="de-CH" dirty="0"/>
          </a:p>
        </p:txBody>
      </p:sp>
      <p:pic>
        <p:nvPicPr>
          <p:cNvPr id="4100" name="Picture 4" descr="http://2.bp.blogspot.com/-GOgFvK8xyL0/VBMFJZs1ZRI/AAAAAAAAA3c/Z7MATaVfvfw/s320/postit_passwo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820" y="1419570"/>
            <a:ext cx="2160240" cy="207242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www.ampercent.com/wp/wp-content/uploads/SharingPassword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0344" y="1278468"/>
            <a:ext cx="3510368" cy="26349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cordopolis.es/estas-seguro-de-que-estas-seguro/files/2014/07/protect-shoulder-surfin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451" y="3717032"/>
            <a:ext cx="4745700" cy="2448272"/>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http://www.blogcdn.com/www.engadget.com/media/2010/08/smudge08142010-128180511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52208" y="4026136"/>
            <a:ext cx="3123787" cy="2077319"/>
          </a:xfrm>
          <a:prstGeom prst="rect">
            <a:avLst/>
          </a:prstGeom>
          <a:noFill/>
          <a:extLst>
            <a:ext uri="{909E8E84-426E-40DD-AFC4-6F175D3DCCD1}">
              <a14:hiddenFill xmlns:a14="http://schemas.microsoft.com/office/drawing/2010/main">
                <a:solidFill>
                  <a:srgbClr val="FFFFFF"/>
                </a:solidFill>
              </a14:hiddenFill>
            </a:ext>
          </a:extLst>
        </p:spPr>
      </p:pic>
      <p:sp>
        <p:nvSpPr>
          <p:cNvPr id="7" name="Datumsplatzhalter 6"/>
          <p:cNvSpPr>
            <a:spLocks noGrp="1"/>
          </p:cNvSpPr>
          <p:nvPr>
            <p:ph type="dt" sz="half" idx="2"/>
          </p:nvPr>
        </p:nvSpPr>
        <p:spPr/>
        <p:txBody>
          <a:bodyPr/>
          <a:lstStyle/>
          <a:p>
            <a:pPr>
              <a:defRPr/>
            </a:pPr>
            <a:r>
              <a:rPr lang="en-US" smtClean="0"/>
              <a:t>version 1.0</a:t>
            </a:r>
            <a:endParaRPr lang="de-DE" dirty="0"/>
          </a:p>
        </p:txBody>
      </p:sp>
      <p:sp>
        <p:nvSpPr>
          <p:cNvPr id="9" name="Fußzeilenplatzhalter 8"/>
          <p:cNvSpPr>
            <a:spLocks noGrp="1"/>
          </p:cNvSpPr>
          <p:nvPr>
            <p:ph type="ftr" sz="quarter" idx="3"/>
          </p:nvPr>
        </p:nvSpPr>
        <p:spPr/>
        <p:txBody>
          <a:bodyPr/>
          <a:lstStyle/>
          <a:p>
            <a:pPr>
              <a:defRPr/>
            </a:pPr>
            <a:r>
              <a:rPr lang="en-GB" smtClean="0"/>
              <a:t>in cooperation with Swiss Cyber Storm and ZHAW</a:t>
            </a:r>
            <a:endParaRPr lang="de-DE" dirty="0"/>
          </a:p>
        </p:txBody>
      </p:sp>
      <p:sp>
        <p:nvSpPr>
          <p:cNvPr id="10" name="Foliennummernplatzhalter 9"/>
          <p:cNvSpPr>
            <a:spLocks noGrp="1"/>
          </p:cNvSpPr>
          <p:nvPr>
            <p:ph type="sldNum" sz="quarter" idx="12"/>
          </p:nvPr>
        </p:nvSpPr>
        <p:spPr/>
        <p:txBody>
          <a:bodyPr/>
          <a:lstStyle/>
          <a:p>
            <a:pPr>
              <a:defRPr/>
            </a:pPr>
            <a:fld id="{BAA78AF3-78EF-482D-AE1C-F0F2E9F7DBE8}" type="slidenum">
              <a:rPr lang="de-DE" smtClean="0"/>
              <a:pPr>
                <a:defRPr/>
              </a:pPr>
              <a:t>19</a:t>
            </a:fld>
            <a:endParaRPr lang="de-DE"/>
          </a:p>
        </p:txBody>
      </p:sp>
    </p:spTree>
    <p:extLst>
      <p:ext uri="{BB962C8B-B14F-4D97-AF65-F5344CB8AC3E}">
        <p14:creationId xmlns:p14="http://schemas.microsoft.com/office/powerpoint/2010/main" val="1702484906"/>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p:cNvSpPr>
            <a:spLocks noGrp="1"/>
          </p:cNvSpPr>
          <p:nvPr>
            <p:ph sz="quarter" idx="13"/>
          </p:nvPr>
        </p:nvSpPr>
        <p:spPr>
          <a:prstGeom prst="rect">
            <a:avLst/>
          </a:prstGeom>
        </p:spPr>
        <p:style>
          <a:lnRef idx="1">
            <a:schemeClr val="accent5"/>
          </a:lnRef>
          <a:fillRef idx="3">
            <a:schemeClr val="accent5"/>
          </a:fillRef>
          <a:effectRef idx="2">
            <a:schemeClr val="accent5"/>
          </a:effectRef>
          <a:fontRef idx="minor">
            <a:schemeClr val="lt1"/>
          </a:fontRef>
        </p:style>
        <p:txBody>
          <a:bodyPr rtlCol="0" anchor="t"/>
          <a:lstStyle/>
          <a:p>
            <a:pPr marL="0" indent="0">
              <a:buNone/>
            </a:pPr>
            <a:r>
              <a:rPr lang="de-CH" dirty="0" smtClean="0">
                <a:solidFill>
                  <a:schemeClr val="tx1"/>
                </a:solidFill>
              </a:rPr>
              <a:t>Summary:</a:t>
            </a:r>
            <a:endParaRPr lang="de-CH" dirty="0">
              <a:solidFill>
                <a:schemeClr val="tx1"/>
              </a:solidFill>
            </a:endParaRPr>
          </a:p>
        </p:txBody>
      </p:sp>
      <p:sp>
        <p:nvSpPr>
          <p:cNvPr id="2" name="Titel 1"/>
          <p:cNvSpPr>
            <a:spLocks noGrp="1"/>
          </p:cNvSpPr>
          <p:nvPr>
            <p:ph type="title"/>
          </p:nvPr>
        </p:nvSpPr>
        <p:spPr/>
        <p:txBody>
          <a:bodyPr/>
          <a:lstStyle/>
          <a:p>
            <a:r>
              <a:rPr lang="de-CH" dirty="0" err="1" smtClean="0"/>
              <a:t>Your</a:t>
            </a:r>
            <a:r>
              <a:rPr lang="de-CH" dirty="0" smtClean="0"/>
              <a:t> </a:t>
            </a:r>
            <a:r>
              <a:rPr lang="de-CH" dirty="0" err="1" smtClean="0"/>
              <a:t>Activities</a:t>
            </a:r>
            <a:r>
              <a:rPr lang="de-CH" dirty="0" smtClean="0"/>
              <a:t> in </a:t>
            </a:r>
            <a:r>
              <a:rPr lang="de-CH" dirty="0" err="1" smtClean="0"/>
              <a:t>the</a:t>
            </a:r>
            <a:r>
              <a:rPr lang="de-CH" dirty="0" smtClean="0"/>
              <a:t> Cyber Space</a:t>
            </a:r>
            <a:endParaRPr lang="de-CH" dirty="0"/>
          </a:p>
        </p:txBody>
      </p:sp>
      <p:sp>
        <p:nvSpPr>
          <p:cNvPr id="8" name="Datumsplatzhalter 7"/>
          <p:cNvSpPr>
            <a:spLocks noGrp="1"/>
          </p:cNvSpPr>
          <p:nvPr>
            <p:ph type="dt" sz="half" idx="2"/>
          </p:nvPr>
        </p:nvSpPr>
        <p:spPr/>
        <p:txBody>
          <a:bodyPr/>
          <a:lstStyle/>
          <a:p>
            <a:pPr>
              <a:defRPr/>
            </a:pPr>
            <a:r>
              <a:rPr lang="en-US" smtClean="0"/>
              <a:t>version 1.0</a:t>
            </a:r>
            <a:endParaRPr lang="de-DE" dirty="0"/>
          </a:p>
        </p:txBody>
      </p:sp>
      <p:sp>
        <p:nvSpPr>
          <p:cNvPr id="10" name="Fußzeilenplatzhalter 9"/>
          <p:cNvSpPr>
            <a:spLocks noGrp="1"/>
          </p:cNvSpPr>
          <p:nvPr>
            <p:ph type="ftr" sz="quarter" idx="3"/>
          </p:nvPr>
        </p:nvSpPr>
        <p:spPr/>
        <p:txBody>
          <a:bodyPr/>
          <a:lstStyle/>
          <a:p>
            <a:pPr>
              <a:defRPr/>
            </a:pPr>
            <a:r>
              <a:rPr lang="en-GB" smtClean="0"/>
              <a:t>in cooperation with Swiss Cyber Storm and ZHAW</a:t>
            </a:r>
            <a:endParaRPr lang="de-DE" dirty="0"/>
          </a:p>
        </p:txBody>
      </p:sp>
      <p:sp>
        <p:nvSpPr>
          <p:cNvPr id="11" name="Foliennummernplatzhalter 10"/>
          <p:cNvSpPr>
            <a:spLocks noGrp="1"/>
          </p:cNvSpPr>
          <p:nvPr>
            <p:ph type="sldNum" sz="quarter" idx="12"/>
          </p:nvPr>
        </p:nvSpPr>
        <p:spPr/>
        <p:txBody>
          <a:bodyPr/>
          <a:lstStyle/>
          <a:p>
            <a:pPr>
              <a:defRPr/>
            </a:pPr>
            <a:fld id="{BAA78AF3-78EF-482D-AE1C-F0F2E9F7DBE8}" type="slidenum">
              <a:rPr lang="de-DE" smtClean="0"/>
              <a:pPr>
                <a:defRPr/>
              </a:pPr>
              <a:t>2</a:t>
            </a:fld>
            <a:endParaRPr lang="de-DE"/>
          </a:p>
        </p:txBody>
      </p:sp>
    </p:spTree>
    <p:extLst>
      <p:ext uri="{BB962C8B-B14F-4D97-AF65-F5344CB8AC3E}">
        <p14:creationId xmlns:p14="http://schemas.microsoft.com/office/powerpoint/2010/main" val="1156101960"/>
      </p:ext>
    </p:extLst>
  </p:cSld>
  <p:clrMapOvr>
    <a:masterClrMapping/>
  </p:clrMapOvr>
  <p:transition>
    <p:wipe dir="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Shoulder-Surfing – Solution</a:t>
            </a:r>
            <a:endParaRPr lang="en-GB" dirty="0"/>
          </a:p>
        </p:txBody>
      </p:sp>
      <p:pic>
        <p:nvPicPr>
          <p:cNvPr id="4" name="Picture 10" descr="http://www.pcfreunde.de/images/db-fullsize-4466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1124744"/>
            <a:ext cx="6696744" cy="5028433"/>
          </a:xfrm>
          <a:prstGeom prst="rect">
            <a:avLst/>
          </a:prstGeom>
          <a:noFill/>
          <a:extLst>
            <a:ext uri="{909E8E84-426E-40DD-AFC4-6F175D3DCCD1}">
              <a14:hiddenFill xmlns:a14="http://schemas.microsoft.com/office/drawing/2010/main">
                <a:solidFill>
                  <a:srgbClr val="FFFFFF"/>
                </a:solidFill>
              </a14:hiddenFill>
            </a:ext>
          </a:extLst>
        </p:spPr>
      </p:pic>
      <p:sp>
        <p:nvSpPr>
          <p:cNvPr id="8" name="Datumsplatzhalter 7"/>
          <p:cNvSpPr>
            <a:spLocks noGrp="1"/>
          </p:cNvSpPr>
          <p:nvPr>
            <p:ph type="dt" sz="half" idx="2"/>
          </p:nvPr>
        </p:nvSpPr>
        <p:spPr/>
        <p:txBody>
          <a:bodyPr/>
          <a:lstStyle/>
          <a:p>
            <a:pPr>
              <a:defRPr/>
            </a:pPr>
            <a:r>
              <a:rPr lang="en-GB" dirty="0" smtClean="0"/>
              <a:t>version 1.0</a:t>
            </a:r>
            <a:endParaRPr lang="en-GB" dirty="0"/>
          </a:p>
        </p:txBody>
      </p:sp>
      <p:sp>
        <p:nvSpPr>
          <p:cNvPr id="10" name="Fußzeilenplatzhalter 9"/>
          <p:cNvSpPr>
            <a:spLocks noGrp="1"/>
          </p:cNvSpPr>
          <p:nvPr>
            <p:ph type="ftr" sz="quarter" idx="3"/>
          </p:nvPr>
        </p:nvSpPr>
        <p:spPr/>
        <p:txBody>
          <a:bodyPr/>
          <a:lstStyle/>
          <a:p>
            <a:pPr>
              <a:defRPr/>
            </a:pPr>
            <a:r>
              <a:rPr lang="en-GB" dirty="0" smtClean="0"/>
              <a:t>in cooperation with Swiss Cyber Storm and ZHAW</a:t>
            </a:r>
            <a:endParaRPr lang="en-GB" dirty="0"/>
          </a:p>
        </p:txBody>
      </p:sp>
      <p:sp>
        <p:nvSpPr>
          <p:cNvPr id="11" name="Foliennummernplatzhalter 10"/>
          <p:cNvSpPr>
            <a:spLocks noGrp="1"/>
          </p:cNvSpPr>
          <p:nvPr>
            <p:ph type="sldNum" sz="quarter" idx="12"/>
          </p:nvPr>
        </p:nvSpPr>
        <p:spPr/>
        <p:txBody>
          <a:bodyPr/>
          <a:lstStyle/>
          <a:p>
            <a:pPr>
              <a:defRPr/>
            </a:pPr>
            <a:fld id="{BAA78AF3-78EF-482D-AE1C-F0F2E9F7DBE8}" type="slidenum">
              <a:rPr lang="en-GB" smtClean="0"/>
              <a:pPr>
                <a:defRPr/>
              </a:pPr>
              <a:t>20</a:t>
            </a:fld>
            <a:endParaRPr lang="en-GB" dirty="0"/>
          </a:p>
        </p:txBody>
      </p:sp>
    </p:spTree>
    <p:extLst>
      <p:ext uri="{BB962C8B-B14F-4D97-AF65-F5344CB8AC3E}">
        <p14:creationId xmlns:p14="http://schemas.microsoft.com/office/powerpoint/2010/main" val="2334669749"/>
      </p:ext>
    </p:extLst>
  </p:cSld>
  <p:clrMapOvr>
    <a:masterClrMapping/>
  </p:clrMapOvr>
  <p:transition>
    <p:wipe dir="d"/>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Can You Spot the Problem?</a:t>
            </a:r>
            <a:endParaRPr lang="en-GB" dirty="0"/>
          </a:p>
        </p:txBody>
      </p:sp>
      <p:pic>
        <p:nvPicPr>
          <p:cNvPr id="2052" name="Picture 4" descr="http://blog.alorenzi.eu/wp-content/uploads/sites/2/2015/04/wpid-wp-1428670171701.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2276872"/>
            <a:ext cx="6805956" cy="381642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cdn.grahamcluley.com/wp-content/uploads/2015/04/tv5monde-fail-2.jpeg"/>
          <p:cNvPicPr>
            <a:picLocks noChangeAspect="1" noChangeArrowheads="1"/>
          </p:cNvPicPr>
          <p:nvPr/>
        </p:nvPicPr>
        <p:blipFill rotWithShape="1">
          <a:blip r:embed="rId4">
            <a:extLst>
              <a:ext uri="{28A0092B-C50C-407E-A947-70E740481C1C}">
                <a14:useLocalDpi xmlns:a14="http://schemas.microsoft.com/office/drawing/2010/main" val="0"/>
              </a:ext>
            </a:extLst>
          </a:blip>
          <a:srcRect l="13860" b="43496"/>
          <a:stretch/>
        </p:blipFill>
        <p:spPr bwMode="auto">
          <a:xfrm>
            <a:off x="3923928" y="1124744"/>
            <a:ext cx="4922912" cy="2088232"/>
          </a:xfrm>
          <a:prstGeom prst="rect">
            <a:avLst/>
          </a:prstGeom>
          <a:noFill/>
          <a:extLst>
            <a:ext uri="{909E8E84-426E-40DD-AFC4-6F175D3DCCD1}">
              <a14:hiddenFill xmlns:a14="http://schemas.microsoft.com/office/drawing/2010/main">
                <a:solidFill>
                  <a:srgbClr val="FFFFFF"/>
                </a:solidFill>
              </a14:hiddenFill>
            </a:ext>
          </a:extLst>
        </p:spPr>
      </p:pic>
      <p:sp>
        <p:nvSpPr>
          <p:cNvPr id="7" name="Datumsplatzhalter 6"/>
          <p:cNvSpPr>
            <a:spLocks noGrp="1"/>
          </p:cNvSpPr>
          <p:nvPr>
            <p:ph type="dt" sz="half" idx="2"/>
          </p:nvPr>
        </p:nvSpPr>
        <p:spPr/>
        <p:txBody>
          <a:bodyPr/>
          <a:lstStyle/>
          <a:p>
            <a:pPr>
              <a:defRPr/>
            </a:pPr>
            <a:r>
              <a:rPr lang="en-GB" dirty="0" smtClean="0"/>
              <a:t>version 1.0</a:t>
            </a:r>
            <a:endParaRPr lang="en-GB" dirty="0"/>
          </a:p>
        </p:txBody>
      </p:sp>
      <p:sp>
        <p:nvSpPr>
          <p:cNvPr id="9" name="Fußzeilenplatzhalter 8"/>
          <p:cNvSpPr>
            <a:spLocks noGrp="1"/>
          </p:cNvSpPr>
          <p:nvPr>
            <p:ph type="ftr" sz="quarter" idx="3"/>
          </p:nvPr>
        </p:nvSpPr>
        <p:spPr/>
        <p:txBody>
          <a:bodyPr/>
          <a:lstStyle/>
          <a:p>
            <a:pPr>
              <a:defRPr/>
            </a:pPr>
            <a:r>
              <a:rPr lang="en-GB" dirty="0" smtClean="0"/>
              <a:t>in cooperation with Swiss Cyber Storm and ZHAW</a:t>
            </a:r>
            <a:endParaRPr lang="en-GB" dirty="0"/>
          </a:p>
        </p:txBody>
      </p:sp>
      <p:sp>
        <p:nvSpPr>
          <p:cNvPr id="10" name="Foliennummernplatzhalter 9"/>
          <p:cNvSpPr>
            <a:spLocks noGrp="1"/>
          </p:cNvSpPr>
          <p:nvPr>
            <p:ph type="sldNum" sz="quarter" idx="12"/>
          </p:nvPr>
        </p:nvSpPr>
        <p:spPr/>
        <p:txBody>
          <a:bodyPr/>
          <a:lstStyle/>
          <a:p>
            <a:pPr>
              <a:defRPr/>
            </a:pPr>
            <a:fld id="{BAA78AF3-78EF-482D-AE1C-F0F2E9F7DBE8}" type="slidenum">
              <a:rPr lang="en-GB" smtClean="0"/>
              <a:pPr>
                <a:defRPr/>
              </a:pPr>
              <a:t>21</a:t>
            </a:fld>
            <a:endParaRPr lang="en-GB" dirty="0"/>
          </a:p>
        </p:txBody>
      </p:sp>
    </p:spTree>
    <p:extLst>
      <p:ext uri="{BB962C8B-B14F-4D97-AF65-F5344CB8AC3E}">
        <p14:creationId xmlns:p14="http://schemas.microsoft.com/office/powerpoint/2010/main" val="2136700251"/>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p:txBody>
          <a:bodyPr/>
          <a:lstStyle/>
          <a:p>
            <a:r>
              <a:rPr lang="en-GB" dirty="0" smtClean="0"/>
              <a:t>Hijacking User Accounts</a:t>
            </a:r>
            <a:br>
              <a:rPr lang="en-GB" dirty="0" smtClean="0"/>
            </a:br>
            <a:endParaRPr lang="en-GB" dirty="0"/>
          </a:p>
        </p:txBody>
      </p:sp>
      <p:sp>
        <p:nvSpPr>
          <p:cNvPr id="9" name="Untertitel 8"/>
          <p:cNvSpPr>
            <a:spLocks noGrp="1"/>
          </p:cNvSpPr>
          <p:nvPr>
            <p:ph type="subTitle" idx="1"/>
          </p:nvPr>
        </p:nvSpPr>
        <p:spPr/>
        <p:txBody>
          <a:bodyPr/>
          <a:lstStyle/>
          <a:p>
            <a:r>
              <a:rPr lang="en-GB" dirty="0" smtClean="0"/>
              <a:t>Phishing / Social Engineering</a:t>
            </a:r>
            <a:endParaRPr lang="en-GB" dirty="0"/>
          </a:p>
        </p:txBody>
      </p:sp>
      <p:pic>
        <p:nvPicPr>
          <p:cNvPr id="13" name="Picture 18" descr="http://cyberpsychology.kaspersky.de/download/C6ca4ef46X1476cfd2e10XY3e8e/KL_KA_CP_Social_Engineering.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0013" r="1941" b="4030"/>
          <a:stretch/>
        </p:blipFill>
        <p:spPr bwMode="auto">
          <a:xfrm>
            <a:off x="395536" y="321149"/>
            <a:ext cx="4102273" cy="2880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265772"/>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An E-Mail from Apple</a:t>
            </a:r>
            <a:endParaRPr lang="en-GB" dirty="0"/>
          </a:p>
        </p:txBody>
      </p:sp>
      <p:sp>
        <p:nvSpPr>
          <p:cNvPr id="7" name="Datumsplatzhalter 6"/>
          <p:cNvSpPr>
            <a:spLocks noGrp="1"/>
          </p:cNvSpPr>
          <p:nvPr>
            <p:ph type="dt" sz="half" idx="2"/>
          </p:nvPr>
        </p:nvSpPr>
        <p:spPr/>
        <p:txBody>
          <a:bodyPr/>
          <a:lstStyle/>
          <a:p>
            <a:pPr>
              <a:defRPr/>
            </a:pPr>
            <a:r>
              <a:rPr lang="en-US" smtClean="0"/>
              <a:t>version 1.0</a:t>
            </a:r>
            <a:endParaRPr lang="en-GB" dirty="0"/>
          </a:p>
        </p:txBody>
      </p:sp>
      <p:sp>
        <p:nvSpPr>
          <p:cNvPr id="9" name="Fußzeilenplatzhalter 8"/>
          <p:cNvSpPr>
            <a:spLocks noGrp="1"/>
          </p:cNvSpPr>
          <p:nvPr>
            <p:ph type="ftr" sz="quarter" idx="3"/>
          </p:nvPr>
        </p:nvSpPr>
        <p:spPr/>
        <p:txBody>
          <a:bodyPr/>
          <a:lstStyle/>
          <a:p>
            <a:pPr>
              <a:defRPr/>
            </a:pPr>
            <a:r>
              <a:rPr lang="en-GB" dirty="0" smtClean="0"/>
              <a:t>in cooperation with Swiss Cyber Storm and ZHAW</a:t>
            </a:r>
            <a:endParaRPr lang="en-GB" dirty="0"/>
          </a:p>
        </p:txBody>
      </p:sp>
      <p:sp>
        <p:nvSpPr>
          <p:cNvPr id="10" name="Foliennummernplatzhalter 9"/>
          <p:cNvSpPr>
            <a:spLocks noGrp="1"/>
          </p:cNvSpPr>
          <p:nvPr>
            <p:ph type="sldNum" sz="quarter" idx="12"/>
          </p:nvPr>
        </p:nvSpPr>
        <p:spPr/>
        <p:txBody>
          <a:bodyPr/>
          <a:lstStyle/>
          <a:p>
            <a:pPr>
              <a:defRPr/>
            </a:pPr>
            <a:fld id="{BAA78AF3-78EF-482D-AE1C-F0F2E9F7DBE8}" type="slidenum">
              <a:rPr lang="en-GB" smtClean="0"/>
              <a:pPr>
                <a:defRPr/>
              </a:pPr>
              <a:t>23</a:t>
            </a:fld>
            <a:endParaRPr lang="en-GB" dirty="0"/>
          </a:p>
        </p:txBody>
      </p:sp>
      <p:pic>
        <p:nvPicPr>
          <p:cNvPr id="11" name="Grafik 10"/>
          <p:cNvPicPr>
            <a:picLocks noChangeAspect="1"/>
          </p:cNvPicPr>
          <p:nvPr/>
        </p:nvPicPr>
        <p:blipFill>
          <a:blip r:embed="rId3"/>
          <a:stretch>
            <a:fillRect/>
          </a:stretch>
        </p:blipFill>
        <p:spPr>
          <a:xfrm>
            <a:off x="403469" y="1472314"/>
            <a:ext cx="8150983" cy="4692990"/>
          </a:xfrm>
          <a:prstGeom prst="rect">
            <a:avLst/>
          </a:prstGeom>
        </p:spPr>
      </p:pic>
      <p:sp>
        <p:nvSpPr>
          <p:cNvPr id="12" name="Abgerundetes Rechteck 11"/>
          <p:cNvSpPr/>
          <p:nvPr/>
        </p:nvSpPr>
        <p:spPr>
          <a:xfrm>
            <a:off x="3858149" y="5301208"/>
            <a:ext cx="4896544" cy="812711"/>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marL="171450" indent="-171450">
              <a:buFont typeface="Arial" panose="020B0604020202020204" pitchFamily="34" charset="0"/>
              <a:buChar char="•"/>
            </a:pPr>
            <a:r>
              <a:rPr lang="en-GB" dirty="0" smtClean="0"/>
              <a:t>What do you think about this e-mail and why?</a:t>
            </a:r>
          </a:p>
          <a:p>
            <a:pPr marL="171450" indent="-171450">
              <a:buFont typeface="Arial" panose="020B0604020202020204" pitchFamily="34" charset="0"/>
              <a:buChar char="•"/>
            </a:pPr>
            <a:r>
              <a:rPr lang="en-GB" dirty="0" smtClean="0"/>
              <a:t>Did you get similar e-mails in the past?</a:t>
            </a:r>
            <a:endParaRPr lang="en-GB" dirty="0"/>
          </a:p>
        </p:txBody>
      </p:sp>
      <p:sp>
        <p:nvSpPr>
          <p:cNvPr id="13" name="Textfeld 12">
            <a:hlinkClick r:id="rId4"/>
          </p:cNvPr>
          <p:cNvSpPr txBox="1"/>
          <p:nvPr/>
        </p:nvSpPr>
        <p:spPr bwMode="auto">
          <a:xfrm>
            <a:off x="2483768" y="4964918"/>
            <a:ext cx="2459586" cy="286232"/>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lIns="36000" rtlCol="0" anchor="ctr">
            <a:spAutoFit/>
          </a:bodyPr>
          <a:lstStyle/>
          <a:p>
            <a:pPr eaLnBrk="1" hangingPunct="1">
              <a:lnSpc>
                <a:spcPct val="90000"/>
              </a:lnSpc>
              <a:spcAft>
                <a:spcPts val="525"/>
              </a:spcAft>
              <a:buSzPct val="119000"/>
            </a:pPr>
            <a:r>
              <a:rPr lang="en-GB" sz="1400" dirty="0" smtClean="0">
                <a:hlinkClick r:id="rId4"/>
              </a:rPr>
              <a:t>click here</a:t>
            </a:r>
            <a:endParaRPr lang="en-GB" sz="1400" dirty="0"/>
          </a:p>
        </p:txBody>
      </p:sp>
      <p:sp>
        <p:nvSpPr>
          <p:cNvPr id="15" name="Textfeld 14">
            <a:hlinkClick r:id="rId4"/>
          </p:cNvPr>
          <p:cNvSpPr txBox="1"/>
          <p:nvPr/>
        </p:nvSpPr>
        <p:spPr bwMode="auto">
          <a:xfrm>
            <a:off x="401957" y="1198552"/>
            <a:ext cx="2459586" cy="286232"/>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lIns="36000" rtlCol="0" anchor="ctr">
            <a:spAutoFit/>
          </a:bodyPr>
          <a:lstStyle/>
          <a:p>
            <a:pPr eaLnBrk="1" hangingPunct="1">
              <a:lnSpc>
                <a:spcPct val="90000"/>
              </a:lnSpc>
              <a:spcAft>
                <a:spcPts val="525"/>
              </a:spcAft>
              <a:buSzPct val="119000"/>
            </a:pPr>
            <a:r>
              <a:rPr lang="en-GB" sz="1400" dirty="0" smtClean="0">
                <a:solidFill>
                  <a:schemeClr val="accent4">
                    <a:lumMod val="75000"/>
                    <a:lumOff val="25000"/>
                  </a:schemeClr>
                </a:solidFill>
              </a:rPr>
              <a:t>From: apple@support.com </a:t>
            </a:r>
            <a:endParaRPr lang="en-GB" sz="1400" dirty="0">
              <a:solidFill>
                <a:schemeClr val="accent4">
                  <a:lumMod val="75000"/>
                  <a:lumOff val="25000"/>
                </a:schemeClr>
              </a:solidFill>
            </a:endParaRPr>
          </a:p>
        </p:txBody>
      </p:sp>
    </p:spTree>
    <p:extLst>
      <p:ext uri="{BB962C8B-B14F-4D97-AF65-F5344CB8AC3E}">
        <p14:creationId xmlns:p14="http://schemas.microsoft.com/office/powerpoint/2010/main" val="951651605"/>
      </p:ext>
    </p:extLst>
  </p:cSld>
  <p:clrMapOvr>
    <a:masterClrMapping/>
  </p:clrMapOvr>
  <p:transition>
    <p:wipe dir="d"/>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quarter" idx="13"/>
          </p:nvPr>
        </p:nvSpPr>
        <p:spPr/>
        <p:txBody>
          <a:bodyPr/>
          <a:lstStyle/>
          <a:p>
            <a:endParaRPr lang="en-GB"/>
          </a:p>
        </p:txBody>
      </p:sp>
      <p:sp>
        <p:nvSpPr>
          <p:cNvPr id="685059" name="Rectangle 3"/>
          <p:cNvSpPr>
            <a:spLocks noGrp="1" noChangeArrowheads="1"/>
          </p:cNvSpPr>
          <p:nvPr>
            <p:ph type="title"/>
          </p:nvPr>
        </p:nvSpPr>
        <p:spPr/>
        <p:txBody>
          <a:bodyPr/>
          <a:lstStyle/>
          <a:p>
            <a:r>
              <a:rPr lang="en-GB" dirty="0"/>
              <a:t>Classic </a:t>
            </a:r>
            <a:r>
              <a:rPr lang="en-GB" dirty="0" smtClean="0"/>
              <a:t>E-Mail Phishing Attack</a:t>
            </a:r>
            <a:endParaRPr lang="en-GB" dirty="0"/>
          </a:p>
        </p:txBody>
      </p:sp>
      <p:grpSp>
        <p:nvGrpSpPr>
          <p:cNvPr id="685061" name="Group 5"/>
          <p:cNvGrpSpPr>
            <a:grpSpLocks/>
          </p:cNvGrpSpPr>
          <p:nvPr/>
        </p:nvGrpSpPr>
        <p:grpSpPr bwMode="auto">
          <a:xfrm>
            <a:off x="1619499" y="2826397"/>
            <a:ext cx="2447925" cy="627062"/>
            <a:chOff x="1157" y="2541"/>
            <a:chExt cx="1542" cy="395"/>
          </a:xfrm>
        </p:grpSpPr>
        <p:sp>
          <p:nvSpPr>
            <p:cNvPr id="685062" name="Line 6"/>
            <p:cNvSpPr>
              <a:spLocks noChangeShapeType="1"/>
            </p:cNvSpPr>
            <p:nvPr/>
          </p:nvSpPr>
          <p:spPr bwMode="auto">
            <a:xfrm>
              <a:off x="1202" y="2768"/>
              <a:ext cx="1497" cy="0"/>
            </a:xfrm>
            <a:prstGeom prst="line">
              <a:avLst/>
            </a:prstGeom>
            <a:noFill/>
            <a:ln w="19050">
              <a:solidFill>
                <a:schemeClr val="tx1"/>
              </a:solidFill>
              <a:round/>
              <a:headEnd type="triangle" w="med" len="med"/>
              <a:tailEnd/>
            </a:ln>
            <a:effectLst/>
          </p:spPr>
          <p:txBody>
            <a:bodyPr wrap="none" tIns="108000" bIns="108000" anchor="ctr">
              <a:prstTxWarp prst="textNoShape">
                <a:avLst/>
              </a:prstTxWarp>
            </a:bodyPr>
            <a:lstStyle/>
            <a:p>
              <a:endParaRPr lang="en-GB" dirty="0"/>
            </a:p>
          </p:txBody>
        </p:sp>
        <p:sp>
          <p:nvSpPr>
            <p:cNvPr id="685063" name="Text Box 7"/>
            <p:cNvSpPr txBox="1">
              <a:spLocks noChangeArrowheads="1"/>
            </p:cNvSpPr>
            <p:nvPr/>
          </p:nvSpPr>
          <p:spPr bwMode="auto">
            <a:xfrm>
              <a:off x="1157" y="2541"/>
              <a:ext cx="1542" cy="395"/>
            </a:xfrm>
            <a:prstGeom prst="rect">
              <a:avLst/>
            </a:prstGeom>
            <a:noFill/>
            <a:ln w="12700">
              <a:noFill/>
              <a:miter lim="800000"/>
              <a:headEnd/>
              <a:tailEnd/>
            </a:ln>
            <a:effectLst/>
          </p:spPr>
          <p:txBody>
            <a:bodyPr lIns="18000" tIns="36000" rIns="18000" bIns="36000">
              <a:prstTxWarp prst="textNoShape">
                <a:avLst/>
              </a:prstTxWarp>
              <a:spAutoFit/>
            </a:bodyPr>
            <a:lstStyle/>
            <a:p>
              <a:r>
                <a:rPr lang="en-GB" dirty="0" smtClean="0">
                  <a:latin typeface="Tahoma" charset="0"/>
                </a:rPr>
                <a:t>(1) sends phishing </a:t>
              </a:r>
              <a:br>
                <a:rPr lang="en-GB" dirty="0" smtClean="0">
                  <a:latin typeface="Tahoma" charset="0"/>
                </a:rPr>
              </a:br>
              <a:r>
                <a:rPr lang="en-GB" dirty="0" smtClean="0">
                  <a:latin typeface="Tahoma" charset="0"/>
                </a:rPr>
                <a:t>     e-mail</a:t>
              </a:r>
              <a:endParaRPr lang="en-GB" dirty="0">
                <a:latin typeface="Tahoma" charset="0"/>
              </a:endParaRPr>
            </a:p>
          </p:txBody>
        </p:sp>
      </p:grpSp>
      <p:grpSp>
        <p:nvGrpSpPr>
          <p:cNvPr id="685064" name="Group 8"/>
          <p:cNvGrpSpPr>
            <a:grpSpLocks/>
          </p:cNvGrpSpPr>
          <p:nvPr/>
        </p:nvGrpSpPr>
        <p:grpSpPr bwMode="auto">
          <a:xfrm>
            <a:off x="395536" y="3070870"/>
            <a:ext cx="1223963" cy="1011237"/>
            <a:chOff x="386" y="2695"/>
            <a:chExt cx="771" cy="637"/>
          </a:xfrm>
        </p:grpSpPr>
        <p:graphicFrame>
          <p:nvGraphicFramePr>
            <p:cNvPr id="685065" name="Object 9"/>
            <p:cNvGraphicFramePr>
              <a:graphicFrameLocks noChangeAspect="1"/>
            </p:cNvGraphicFramePr>
            <p:nvPr/>
          </p:nvGraphicFramePr>
          <p:xfrm>
            <a:off x="386" y="2786"/>
            <a:ext cx="244" cy="318"/>
          </p:xfrm>
          <a:graphic>
            <a:graphicData uri="http://schemas.openxmlformats.org/presentationml/2006/ole">
              <mc:AlternateContent xmlns:mc="http://schemas.openxmlformats.org/markup-compatibility/2006">
                <mc:Choice xmlns:v="urn:schemas-microsoft-com:vml" Requires="v">
                  <p:oleObj spid="_x0000_s24664" name="Visio" r:id="rId4" imgW="593884" imgH="773906" progId="Visio.Drawing.11">
                    <p:embed/>
                  </p:oleObj>
                </mc:Choice>
                <mc:Fallback>
                  <p:oleObj name="Visio" r:id="rId4" imgW="593884" imgH="773906"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 y="2786"/>
                          <a:ext cx="244" cy="318"/>
                        </a:xfrm>
                        <a:prstGeom prst="rect">
                          <a:avLst/>
                        </a:prstGeom>
                        <a:noFill/>
                        <a:ln>
                          <a:noFill/>
                        </a:ln>
                        <a:effectLst/>
                        <a:extLst>
                          <a:ext uri="{909E8E84-426E-40dd-AFC4-6F175D3DCCD1}">
                            <a14:hiddenFill xmlns:a14="http://schemas.microsoft.com/office/drawing/2010/main" xmlns="">
                              <a:solidFill>
                                <a:srgbClr val="FFCC66"/>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107763" dir="2700000" algn="ctr" rotWithShape="0">
                                  <a:schemeClr val="tx1">
                                    <a:alpha val="74997"/>
                                  </a:schemeClr>
                                </a:outerShdw>
                              </a:effectLst>
                            </a14:hiddenEffects>
                          </a:ext>
                        </a:extLst>
                      </p:spPr>
                    </p:pic>
                  </p:oleObj>
                </mc:Fallback>
              </mc:AlternateContent>
            </a:graphicData>
          </a:graphic>
        </p:graphicFrame>
        <p:graphicFrame>
          <p:nvGraphicFramePr>
            <p:cNvPr id="685066" name="Object 10"/>
            <p:cNvGraphicFramePr>
              <a:graphicFrameLocks noChangeAspect="1"/>
            </p:cNvGraphicFramePr>
            <p:nvPr/>
          </p:nvGraphicFramePr>
          <p:xfrm>
            <a:off x="658" y="2695"/>
            <a:ext cx="499" cy="463"/>
          </p:xfrm>
          <a:graphic>
            <a:graphicData uri="http://schemas.openxmlformats.org/presentationml/2006/ole">
              <mc:AlternateContent xmlns:mc="http://schemas.openxmlformats.org/markup-compatibility/2006">
                <mc:Choice xmlns:v="urn:schemas-microsoft-com:vml" Requires="v">
                  <p:oleObj spid="_x0000_s24665" name="Visio" r:id="rId6" imgW="987742" imgH="916781" progId="Visio.Drawing.11">
                    <p:embed/>
                  </p:oleObj>
                </mc:Choice>
                <mc:Fallback>
                  <p:oleObj name="Visio" r:id="rId6" imgW="987742" imgH="916781" progId="Visio.Drawing.1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8" y="2695"/>
                          <a:ext cx="499" cy="463"/>
                        </a:xfrm>
                        <a:prstGeom prst="rect">
                          <a:avLst/>
                        </a:prstGeom>
                        <a:noFill/>
                        <a:ln>
                          <a:noFill/>
                        </a:ln>
                        <a:effectLst/>
                        <a:extLst>
                          <a:ext uri="{909E8E84-426E-40dd-AFC4-6F175D3DCCD1}">
                            <a14:hiddenFill xmlns:a14="http://schemas.microsoft.com/office/drawing/2010/main" xmlns="">
                              <a:solidFill>
                                <a:srgbClr val="FFCC66"/>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107763" dir="2700000" algn="ctr" rotWithShape="0">
                                  <a:schemeClr val="tx1">
                                    <a:alpha val="74997"/>
                                  </a:schemeClr>
                                </a:outerShdw>
                              </a:effectLst>
                            </a14:hiddenEffects>
                          </a:ext>
                        </a:extLst>
                      </p:spPr>
                    </p:pic>
                  </p:oleObj>
                </mc:Fallback>
              </mc:AlternateContent>
            </a:graphicData>
          </a:graphic>
        </p:graphicFrame>
        <p:sp>
          <p:nvSpPr>
            <p:cNvPr id="685067" name="Text Box 11"/>
            <p:cNvSpPr txBox="1">
              <a:spLocks noChangeArrowheads="1"/>
            </p:cNvSpPr>
            <p:nvPr/>
          </p:nvSpPr>
          <p:spPr bwMode="auto">
            <a:xfrm>
              <a:off x="432" y="3112"/>
              <a:ext cx="453" cy="220"/>
            </a:xfrm>
            <a:prstGeom prst="rect">
              <a:avLst/>
            </a:prstGeom>
            <a:noFill/>
            <a:ln w="12700">
              <a:noFill/>
              <a:miter lim="800000"/>
              <a:headEnd/>
              <a:tailEnd/>
            </a:ln>
            <a:effectLst/>
          </p:spPr>
          <p:txBody>
            <a:bodyPr lIns="18000" tIns="36000" rIns="18000" bIns="36000">
              <a:prstTxWarp prst="textNoShape">
                <a:avLst/>
              </a:prstTxWarp>
              <a:spAutoFit/>
            </a:bodyPr>
            <a:lstStyle/>
            <a:p>
              <a:r>
                <a:rPr lang="en-GB" dirty="0" smtClean="0">
                  <a:latin typeface="Tahoma" charset="0"/>
                </a:rPr>
                <a:t>Victim</a:t>
              </a:r>
              <a:endParaRPr lang="en-GB" dirty="0">
                <a:latin typeface="Tahoma" charset="0"/>
              </a:endParaRPr>
            </a:p>
          </p:txBody>
        </p:sp>
      </p:grpSp>
      <p:grpSp>
        <p:nvGrpSpPr>
          <p:cNvPr id="685068" name="Group 12"/>
          <p:cNvGrpSpPr>
            <a:grpSpLocks/>
          </p:cNvGrpSpPr>
          <p:nvPr/>
        </p:nvGrpSpPr>
        <p:grpSpPr bwMode="auto">
          <a:xfrm>
            <a:off x="3749925" y="2754957"/>
            <a:ext cx="1468438" cy="2451100"/>
            <a:chOff x="2499" y="2496"/>
            <a:chExt cx="925" cy="1544"/>
          </a:xfrm>
        </p:grpSpPr>
        <p:grpSp>
          <p:nvGrpSpPr>
            <p:cNvPr id="685069" name="Group 13"/>
            <p:cNvGrpSpPr>
              <a:grpSpLocks/>
            </p:cNvGrpSpPr>
            <p:nvPr/>
          </p:nvGrpSpPr>
          <p:grpSpPr bwMode="auto">
            <a:xfrm>
              <a:off x="2499" y="3321"/>
              <a:ext cx="925" cy="719"/>
              <a:chOff x="2499" y="3321"/>
              <a:chExt cx="925" cy="719"/>
            </a:xfrm>
          </p:grpSpPr>
          <p:graphicFrame>
            <p:nvGraphicFramePr>
              <p:cNvPr id="685070" name="Object 14"/>
              <p:cNvGraphicFramePr>
                <a:graphicFrameLocks noChangeAspect="1"/>
              </p:cNvGraphicFramePr>
              <p:nvPr/>
            </p:nvGraphicFramePr>
            <p:xfrm>
              <a:off x="2699" y="3321"/>
              <a:ext cx="426" cy="544"/>
            </p:xfrm>
            <a:graphic>
              <a:graphicData uri="http://schemas.openxmlformats.org/presentationml/2006/ole">
                <mc:AlternateContent xmlns:mc="http://schemas.openxmlformats.org/markup-compatibility/2006">
                  <mc:Choice xmlns:v="urn:schemas-microsoft-com:vml" Requires="v">
                    <p:oleObj spid="_x0000_s24666" name="Visio" r:id="rId8" imgW="760095" imgH="966788" progId="Visio.Drawing.11">
                      <p:embed/>
                    </p:oleObj>
                  </mc:Choice>
                  <mc:Fallback>
                    <p:oleObj name="Visio" r:id="rId8" imgW="760095" imgH="966788" progId="Visio.Drawing.11">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99" y="3321"/>
                            <a:ext cx="426" cy="544"/>
                          </a:xfrm>
                          <a:prstGeom prst="rect">
                            <a:avLst/>
                          </a:prstGeom>
                          <a:noFill/>
                          <a:ln>
                            <a:noFill/>
                          </a:ln>
                          <a:effectLst/>
                          <a:extLst>
                            <a:ext uri="{909E8E84-426E-40dd-AFC4-6F175D3DCCD1}">
                              <a14:hiddenFill xmlns:a14="http://schemas.microsoft.com/office/drawing/2010/main" xmlns="">
                                <a:solidFill>
                                  <a:srgbClr val="FFCC66"/>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107763" dir="2700000" algn="ctr" rotWithShape="0">
                                    <a:schemeClr val="tx1">
                                      <a:alpha val="74997"/>
                                    </a:schemeClr>
                                  </a:outerShdw>
                                </a:effectLst>
                              </a14:hiddenEffects>
                            </a:ext>
                          </a:extLst>
                        </p:spPr>
                      </p:pic>
                    </p:oleObj>
                  </mc:Fallback>
                </mc:AlternateContent>
              </a:graphicData>
            </a:graphic>
          </p:graphicFrame>
          <p:sp>
            <p:nvSpPr>
              <p:cNvPr id="685071" name="Text Box 15"/>
              <p:cNvSpPr txBox="1">
                <a:spLocks noChangeArrowheads="1"/>
              </p:cNvSpPr>
              <p:nvPr/>
            </p:nvSpPr>
            <p:spPr bwMode="auto">
              <a:xfrm>
                <a:off x="2499" y="3820"/>
                <a:ext cx="925" cy="220"/>
              </a:xfrm>
              <a:prstGeom prst="rect">
                <a:avLst/>
              </a:prstGeom>
              <a:noFill/>
              <a:ln w="12700">
                <a:noFill/>
                <a:miter lim="800000"/>
                <a:headEnd/>
                <a:tailEnd/>
              </a:ln>
              <a:effectLst/>
            </p:spPr>
            <p:txBody>
              <a:bodyPr wrap="square" lIns="18000" tIns="36000" rIns="18000" bIns="36000">
                <a:prstTxWarp prst="textNoShape">
                  <a:avLst/>
                </a:prstTxWarp>
                <a:spAutoFit/>
              </a:bodyPr>
              <a:lstStyle/>
              <a:p>
                <a:r>
                  <a:rPr lang="en-GB" dirty="0" smtClean="0">
                    <a:latin typeface="Tahoma" charset="0"/>
                  </a:rPr>
                  <a:t>fake website</a:t>
                </a:r>
                <a:endParaRPr lang="en-GB" dirty="0">
                  <a:latin typeface="Tahoma" charset="0"/>
                </a:endParaRPr>
              </a:p>
            </p:txBody>
          </p:sp>
        </p:grpSp>
        <p:grpSp>
          <p:nvGrpSpPr>
            <p:cNvPr id="685072" name="Group 16"/>
            <p:cNvGrpSpPr>
              <a:grpSpLocks/>
            </p:cNvGrpSpPr>
            <p:nvPr/>
          </p:nvGrpSpPr>
          <p:grpSpPr bwMode="auto">
            <a:xfrm>
              <a:off x="2653" y="2496"/>
              <a:ext cx="544" cy="519"/>
              <a:chOff x="2653" y="2496"/>
              <a:chExt cx="544" cy="519"/>
            </a:xfrm>
          </p:grpSpPr>
          <p:graphicFrame>
            <p:nvGraphicFramePr>
              <p:cNvPr id="685073" name="Object 17"/>
              <p:cNvGraphicFramePr>
                <a:graphicFrameLocks noChangeAspect="1"/>
              </p:cNvGraphicFramePr>
              <p:nvPr/>
            </p:nvGraphicFramePr>
            <p:xfrm>
              <a:off x="2790" y="2496"/>
              <a:ext cx="243" cy="317"/>
            </p:xfrm>
            <a:graphic>
              <a:graphicData uri="http://schemas.openxmlformats.org/presentationml/2006/ole">
                <mc:AlternateContent xmlns:mc="http://schemas.openxmlformats.org/markup-compatibility/2006">
                  <mc:Choice xmlns:v="urn:schemas-microsoft-com:vml" Requires="v">
                    <p:oleObj spid="_x0000_s24667" name="Visio" r:id="rId10" imgW="593884" imgH="773906" progId="Visio.Drawing.11">
                      <p:embed/>
                    </p:oleObj>
                  </mc:Choice>
                  <mc:Fallback>
                    <p:oleObj name="Visio" r:id="rId10" imgW="593884" imgH="773906" progId="Visio.Drawing.11">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90" y="2496"/>
                            <a:ext cx="243" cy="317"/>
                          </a:xfrm>
                          <a:prstGeom prst="rect">
                            <a:avLst/>
                          </a:prstGeom>
                          <a:noFill/>
                          <a:ln>
                            <a:noFill/>
                          </a:ln>
                          <a:effectLst/>
                          <a:extLst>
                            <a:ext uri="{909E8E84-426E-40dd-AFC4-6F175D3DCCD1}">
                              <a14:hiddenFill xmlns:a14="http://schemas.microsoft.com/office/drawing/2010/main" xmlns="">
                                <a:solidFill>
                                  <a:srgbClr val="FFCC66"/>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107763" dir="2700000" algn="ctr" rotWithShape="0">
                                    <a:schemeClr val="tx1">
                                      <a:alpha val="74997"/>
                                    </a:schemeClr>
                                  </a:outerShdw>
                                </a:effectLst>
                              </a14:hiddenEffects>
                            </a:ext>
                          </a:extLst>
                        </p:spPr>
                      </p:pic>
                    </p:oleObj>
                  </mc:Fallback>
                </mc:AlternateContent>
              </a:graphicData>
            </a:graphic>
          </p:graphicFrame>
          <p:sp>
            <p:nvSpPr>
              <p:cNvPr id="685074" name="Text Box 18"/>
              <p:cNvSpPr txBox="1">
                <a:spLocks noChangeArrowheads="1"/>
              </p:cNvSpPr>
              <p:nvPr/>
            </p:nvSpPr>
            <p:spPr bwMode="auto">
              <a:xfrm>
                <a:off x="2653" y="2795"/>
                <a:ext cx="544" cy="220"/>
              </a:xfrm>
              <a:prstGeom prst="rect">
                <a:avLst/>
              </a:prstGeom>
              <a:noFill/>
              <a:ln w="12700">
                <a:noFill/>
                <a:miter lim="800000"/>
                <a:headEnd/>
                <a:tailEnd/>
              </a:ln>
              <a:effectLst/>
            </p:spPr>
            <p:txBody>
              <a:bodyPr lIns="18000" tIns="36000" rIns="18000" bIns="36000">
                <a:prstTxWarp prst="textNoShape">
                  <a:avLst/>
                </a:prstTxWarp>
                <a:spAutoFit/>
              </a:bodyPr>
              <a:lstStyle/>
              <a:p>
                <a:r>
                  <a:rPr lang="en-GB" dirty="0" smtClean="0">
                    <a:latin typeface="Tahoma" charset="0"/>
                  </a:rPr>
                  <a:t>Attacker</a:t>
                </a:r>
                <a:endParaRPr lang="en-GB" dirty="0">
                  <a:latin typeface="Tahoma" charset="0"/>
                </a:endParaRPr>
              </a:p>
            </p:txBody>
          </p:sp>
        </p:grpSp>
      </p:grpSp>
      <p:grpSp>
        <p:nvGrpSpPr>
          <p:cNvPr id="685075" name="Group 19"/>
          <p:cNvGrpSpPr>
            <a:grpSpLocks/>
          </p:cNvGrpSpPr>
          <p:nvPr/>
        </p:nvGrpSpPr>
        <p:grpSpPr bwMode="auto">
          <a:xfrm>
            <a:off x="7515478" y="2708920"/>
            <a:ext cx="1439863" cy="1176337"/>
            <a:chOff x="4871" y="2467"/>
            <a:chExt cx="907" cy="741"/>
          </a:xfrm>
        </p:grpSpPr>
        <p:graphicFrame>
          <p:nvGraphicFramePr>
            <p:cNvPr id="685076" name="Object 20"/>
            <p:cNvGraphicFramePr>
              <a:graphicFrameLocks noChangeAspect="1"/>
            </p:cNvGraphicFramePr>
            <p:nvPr>
              <p:extLst>
                <p:ext uri="{D42A27DB-BD31-4B8C-83A1-F6EECF244321}">
                  <p14:modId xmlns:p14="http://schemas.microsoft.com/office/powerpoint/2010/main" val="1591185560"/>
                </p:ext>
              </p:extLst>
            </p:nvPr>
          </p:nvGraphicFramePr>
          <p:xfrm>
            <a:off x="5055" y="2467"/>
            <a:ext cx="426" cy="544"/>
          </p:xfrm>
          <a:graphic>
            <a:graphicData uri="http://schemas.openxmlformats.org/presentationml/2006/ole">
              <mc:AlternateContent xmlns:mc="http://schemas.openxmlformats.org/markup-compatibility/2006">
                <mc:Choice xmlns:v="urn:schemas-microsoft-com:vml" Requires="v">
                  <p:oleObj spid="_x0000_s24668" name="Visio" r:id="rId12" imgW="760095" imgH="966788" progId="Visio.Drawing.11">
                    <p:embed/>
                  </p:oleObj>
                </mc:Choice>
                <mc:Fallback>
                  <p:oleObj name="Visio" r:id="rId12" imgW="760095" imgH="966788" progId="Visio.Drawing.11">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55" y="2467"/>
                          <a:ext cx="426" cy="544"/>
                        </a:xfrm>
                        <a:prstGeom prst="rect">
                          <a:avLst/>
                        </a:prstGeom>
                        <a:noFill/>
                        <a:ln>
                          <a:noFill/>
                        </a:ln>
                        <a:effectLst/>
                        <a:extLst>
                          <a:ext uri="{909E8E84-426E-40dd-AFC4-6F175D3DCCD1}">
                            <a14:hiddenFill xmlns:a14="http://schemas.microsoft.com/office/drawing/2010/main" xmlns="">
                              <a:solidFill>
                                <a:srgbClr val="FFCC66"/>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107763" dir="2700000" algn="ctr" rotWithShape="0">
                                  <a:schemeClr val="tx1">
                                    <a:alpha val="74997"/>
                                  </a:schemeClr>
                                </a:outerShdw>
                              </a:effectLst>
                            </a14:hiddenEffects>
                          </a:ext>
                        </a:extLst>
                      </p:spPr>
                    </p:pic>
                  </p:oleObj>
                </mc:Fallback>
              </mc:AlternateContent>
            </a:graphicData>
          </a:graphic>
        </p:graphicFrame>
        <p:sp>
          <p:nvSpPr>
            <p:cNvPr id="685077" name="Text Box 21"/>
            <p:cNvSpPr txBox="1">
              <a:spLocks noChangeArrowheads="1"/>
            </p:cNvSpPr>
            <p:nvPr/>
          </p:nvSpPr>
          <p:spPr bwMode="auto">
            <a:xfrm>
              <a:off x="4871" y="2988"/>
              <a:ext cx="907" cy="220"/>
            </a:xfrm>
            <a:prstGeom prst="rect">
              <a:avLst/>
            </a:prstGeom>
            <a:noFill/>
            <a:ln w="12700">
              <a:noFill/>
              <a:miter lim="800000"/>
              <a:headEnd/>
              <a:tailEnd/>
            </a:ln>
            <a:effectLst/>
          </p:spPr>
          <p:txBody>
            <a:bodyPr wrap="square" lIns="18000" tIns="36000" rIns="18000" bIns="36000">
              <a:prstTxWarp prst="textNoShape">
                <a:avLst/>
              </a:prstTxWarp>
              <a:spAutoFit/>
            </a:bodyPr>
            <a:lstStyle/>
            <a:p>
              <a:r>
                <a:rPr lang="en-GB" dirty="0" smtClean="0">
                  <a:latin typeface="Tahoma" charset="0"/>
                </a:rPr>
                <a:t>real web site</a:t>
              </a:r>
              <a:endParaRPr lang="en-GB" dirty="0">
                <a:latin typeface="Tahoma" charset="0"/>
              </a:endParaRPr>
            </a:p>
          </p:txBody>
        </p:sp>
      </p:grpSp>
      <p:grpSp>
        <p:nvGrpSpPr>
          <p:cNvPr id="685078" name="Group 22"/>
          <p:cNvGrpSpPr>
            <a:grpSpLocks/>
          </p:cNvGrpSpPr>
          <p:nvPr/>
        </p:nvGrpSpPr>
        <p:grpSpPr bwMode="auto">
          <a:xfrm>
            <a:off x="4859585" y="2826395"/>
            <a:ext cx="2781303" cy="360362"/>
            <a:chOff x="3198" y="2541"/>
            <a:chExt cx="1497" cy="227"/>
          </a:xfrm>
        </p:grpSpPr>
        <p:sp>
          <p:nvSpPr>
            <p:cNvPr id="685079" name="Line 23"/>
            <p:cNvSpPr>
              <a:spLocks noChangeShapeType="1"/>
            </p:cNvSpPr>
            <p:nvPr/>
          </p:nvSpPr>
          <p:spPr bwMode="auto">
            <a:xfrm>
              <a:off x="3243" y="2768"/>
              <a:ext cx="1452" cy="0"/>
            </a:xfrm>
            <a:prstGeom prst="line">
              <a:avLst/>
            </a:prstGeom>
            <a:noFill/>
            <a:ln w="19050">
              <a:solidFill>
                <a:schemeClr val="tx1"/>
              </a:solidFill>
              <a:round/>
              <a:headEnd/>
              <a:tailEnd type="triangle" w="med" len="med"/>
            </a:ln>
            <a:effectLst/>
          </p:spPr>
          <p:txBody>
            <a:bodyPr wrap="none" tIns="108000" bIns="108000" anchor="ctr">
              <a:prstTxWarp prst="textNoShape">
                <a:avLst/>
              </a:prstTxWarp>
            </a:bodyPr>
            <a:lstStyle/>
            <a:p>
              <a:endParaRPr lang="en-GB" dirty="0"/>
            </a:p>
          </p:txBody>
        </p:sp>
        <p:sp>
          <p:nvSpPr>
            <p:cNvPr id="685080" name="Text Box 24"/>
            <p:cNvSpPr txBox="1">
              <a:spLocks noChangeArrowheads="1"/>
            </p:cNvSpPr>
            <p:nvPr/>
          </p:nvSpPr>
          <p:spPr bwMode="auto">
            <a:xfrm>
              <a:off x="3198" y="2541"/>
              <a:ext cx="1497" cy="220"/>
            </a:xfrm>
            <a:prstGeom prst="rect">
              <a:avLst/>
            </a:prstGeom>
            <a:noFill/>
            <a:ln w="12700">
              <a:noFill/>
              <a:miter lim="800000"/>
              <a:headEnd/>
              <a:tailEnd/>
            </a:ln>
            <a:effectLst/>
          </p:spPr>
          <p:txBody>
            <a:bodyPr lIns="18000" tIns="36000" rIns="18000" bIns="36000">
              <a:prstTxWarp prst="textNoShape">
                <a:avLst/>
              </a:prstTxWarp>
              <a:spAutoFit/>
            </a:bodyPr>
            <a:lstStyle/>
            <a:p>
              <a:r>
                <a:rPr lang="en-GB" dirty="0" smtClean="0">
                  <a:latin typeface="Tahoma" charset="0"/>
                </a:rPr>
                <a:t>(4) username, password</a:t>
              </a:r>
              <a:endParaRPr lang="en-GB" dirty="0">
                <a:latin typeface="Tahoma" charset="0"/>
              </a:endParaRPr>
            </a:p>
          </p:txBody>
        </p:sp>
      </p:grpSp>
      <p:grpSp>
        <p:nvGrpSpPr>
          <p:cNvPr id="685081" name="Group 25"/>
          <p:cNvGrpSpPr>
            <a:grpSpLocks/>
          </p:cNvGrpSpPr>
          <p:nvPr/>
        </p:nvGrpSpPr>
        <p:grpSpPr bwMode="auto">
          <a:xfrm>
            <a:off x="1330574" y="3905895"/>
            <a:ext cx="2757488" cy="403225"/>
            <a:chOff x="975" y="3221"/>
            <a:chExt cx="1737" cy="254"/>
          </a:xfrm>
        </p:grpSpPr>
        <p:sp>
          <p:nvSpPr>
            <p:cNvPr id="685082" name="Line 26"/>
            <p:cNvSpPr>
              <a:spLocks noChangeShapeType="1"/>
            </p:cNvSpPr>
            <p:nvPr/>
          </p:nvSpPr>
          <p:spPr bwMode="auto">
            <a:xfrm>
              <a:off x="975" y="3475"/>
              <a:ext cx="1678" cy="0"/>
            </a:xfrm>
            <a:prstGeom prst="line">
              <a:avLst/>
            </a:prstGeom>
            <a:noFill/>
            <a:ln w="19050">
              <a:solidFill>
                <a:schemeClr val="tx1"/>
              </a:solidFill>
              <a:round/>
              <a:headEnd/>
              <a:tailEnd type="triangle" w="med" len="med"/>
            </a:ln>
            <a:effectLst/>
          </p:spPr>
          <p:txBody>
            <a:bodyPr wrap="none" tIns="108000" bIns="108000" anchor="ctr">
              <a:prstTxWarp prst="textNoShape">
                <a:avLst/>
              </a:prstTxWarp>
            </a:bodyPr>
            <a:lstStyle/>
            <a:p>
              <a:endParaRPr lang="en-GB" dirty="0"/>
            </a:p>
          </p:txBody>
        </p:sp>
        <p:sp>
          <p:nvSpPr>
            <p:cNvPr id="685083" name="Text Box 27"/>
            <p:cNvSpPr txBox="1">
              <a:spLocks noChangeArrowheads="1"/>
            </p:cNvSpPr>
            <p:nvPr/>
          </p:nvSpPr>
          <p:spPr bwMode="auto">
            <a:xfrm>
              <a:off x="989" y="3249"/>
              <a:ext cx="1723" cy="220"/>
            </a:xfrm>
            <a:prstGeom prst="rect">
              <a:avLst/>
            </a:prstGeom>
            <a:noFill/>
            <a:ln w="12700">
              <a:noFill/>
              <a:miter lim="800000"/>
              <a:headEnd/>
              <a:tailEnd/>
            </a:ln>
            <a:effectLst/>
          </p:spPr>
          <p:txBody>
            <a:bodyPr wrap="square" lIns="18000" tIns="36000" rIns="18000" bIns="36000">
              <a:prstTxWarp prst="textNoShape">
                <a:avLst/>
              </a:prstTxWarp>
              <a:spAutoFit/>
            </a:bodyPr>
            <a:lstStyle/>
            <a:p>
              <a:r>
                <a:rPr lang="en-GB" dirty="0" smtClean="0">
                  <a:latin typeface="Tahoma" charset="0"/>
                </a:rPr>
                <a:t>(2) username, password</a:t>
              </a:r>
              <a:endParaRPr lang="en-GB" dirty="0">
                <a:latin typeface="Tahoma" charset="0"/>
              </a:endParaRPr>
            </a:p>
          </p:txBody>
        </p:sp>
        <p:sp>
          <p:nvSpPr>
            <p:cNvPr id="685084" name="Line 28"/>
            <p:cNvSpPr>
              <a:spLocks noChangeShapeType="1"/>
            </p:cNvSpPr>
            <p:nvPr/>
          </p:nvSpPr>
          <p:spPr bwMode="auto">
            <a:xfrm>
              <a:off x="975" y="3221"/>
              <a:ext cx="0" cy="254"/>
            </a:xfrm>
            <a:prstGeom prst="line">
              <a:avLst/>
            </a:prstGeom>
            <a:noFill/>
            <a:ln w="19050">
              <a:solidFill>
                <a:schemeClr val="tx1"/>
              </a:solidFill>
              <a:round/>
              <a:headEnd/>
              <a:tailEnd/>
            </a:ln>
            <a:effectLst/>
          </p:spPr>
          <p:txBody>
            <a:bodyPr wrap="none" tIns="108000" bIns="108000" anchor="ctr">
              <a:prstTxWarp prst="textNoShape">
                <a:avLst/>
              </a:prstTxWarp>
            </a:bodyPr>
            <a:lstStyle/>
            <a:p>
              <a:endParaRPr lang="en-GB" dirty="0"/>
            </a:p>
          </p:txBody>
        </p:sp>
      </p:grpSp>
      <p:grpSp>
        <p:nvGrpSpPr>
          <p:cNvPr id="685085" name="Group 29"/>
          <p:cNvGrpSpPr>
            <a:grpSpLocks/>
          </p:cNvGrpSpPr>
          <p:nvPr/>
        </p:nvGrpSpPr>
        <p:grpSpPr bwMode="auto">
          <a:xfrm>
            <a:off x="4786561" y="3186757"/>
            <a:ext cx="2333630" cy="1295400"/>
            <a:chOff x="3152" y="2768"/>
            <a:chExt cx="1316" cy="816"/>
          </a:xfrm>
        </p:grpSpPr>
        <p:sp>
          <p:nvSpPr>
            <p:cNvPr id="685086" name="Line 30"/>
            <p:cNvSpPr>
              <a:spLocks noChangeShapeType="1"/>
            </p:cNvSpPr>
            <p:nvPr/>
          </p:nvSpPr>
          <p:spPr bwMode="auto">
            <a:xfrm flipV="1">
              <a:off x="3243" y="2768"/>
              <a:ext cx="0" cy="816"/>
            </a:xfrm>
            <a:prstGeom prst="line">
              <a:avLst/>
            </a:prstGeom>
            <a:noFill/>
            <a:ln w="19050">
              <a:solidFill>
                <a:schemeClr val="tx1"/>
              </a:solidFill>
              <a:prstDash val="sysDot"/>
              <a:round/>
              <a:headEnd/>
              <a:tailEnd/>
            </a:ln>
            <a:effectLst/>
          </p:spPr>
          <p:txBody>
            <a:bodyPr wrap="none" tIns="108000" bIns="108000" anchor="ctr">
              <a:prstTxWarp prst="textNoShape">
                <a:avLst/>
              </a:prstTxWarp>
            </a:bodyPr>
            <a:lstStyle/>
            <a:p>
              <a:endParaRPr lang="en-GB" dirty="0"/>
            </a:p>
          </p:txBody>
        </p:sp>
        <p:sp>
          <p:nvSpPr>
            <p:cNvPr id="685087" name="Line 31"/>
            <p:cNvSpPr>
              <a:spLocks noChangeShapeType="1"/>
            </p:cNvSpPr>
            <p:nvPr/>
          </p:nvSpPr>
          <p:spPr bwMode="auto">
            <a:xfrm flipV="1">
              <a:off x="3152" y="3584"/>
              <a:ext cx="91" cy="0"/>
            </a:xfrm>
            <a:prstGeom prst="line">
              <a:avLst/>
            </a:prstGeom>
            <a:noFill/>
            <a:ln w="19050">
              <a:solidFill>
                <a:schemeClr val="tx1"/>
              </a:solidFill>
              <a:round/>
              <a:headEnd/>
              <a:tailEnd/>
            </a:ln>
            <a:effectLst/>
          </p:spPr>
          <p:txBody>
            <a:bodyPr wrap="none" tIns="108000" bIns="108000" anchor="ctr">
              <a:prstTxWarp prst="textNoShape">
                <a:avLst/>
              </a:prstTxWarp>
            </a:bodyPr>
            <a:lstStyle/>
            <a:p>
              <a:endParaRPr lang="en-GB" dirty="0"/>
            </a:p>
          </p:txBody>
        </p:sp>
        <p:sp>
          <p:nvSpPr>
            <p:cNvPr id="685088" name="Text Box 32"/>
            <p:cNvSpPr txBox="1">
              <a:spLocks noChangeArrowheads="1"/>
            </p:cNvSpPr>
            <p:nvPr/>
          </p:nvSpPr>
          <p:spPr bwMode="auto">
            <a:xfrm>
              <a:off x="3289" y="2855"/>
              <a:ext cx="1179" cy="635"/>
            </a:xfrm>
            <a:prstGeom prst="rect">
              <a:avLst/>
            </a:prstGeom>
            <a:noFill/>
            <a:ln w="12700">
              <a:noFill/>
              <a:miter lim="800000"/>
              <a:headEnd/>
              <a:tailEnd/>
            </a:ln>
            <a:effectLst/>
          </p:spPr>
          <p:txBody>
            <a:bodyPr lIns="18000" tIns="36000" rIns="18000" bIns="36000">
              <a:prstTxWarp prst="textNoShape">
                <a:avLst/>
              </a:prstTxWarp>
            </a:bodyPr>
            <a:lstStyle/>
            <a:p>
              <a:pPr algn="l"/>
              <a:endParaRPr lang="en-GB" dirty="0">
                <a:latin typeface="Tahoma" charset="0"/>
              </a:endParaRPr>
            </a:p>
          </p:txBody>
        </p:sp>
      </p:grpSp>
      <p:grpSp>
        <p:nvGrpSpPr>
          <p:cNvPr id="685093" name="Group 37"/>
          <p:cNvGrpSpPr>
            <a:grpSpLocks/>
          </p:cNvGrpSpPr>
          <p:nvPr/>
        </p:nvGrpSpPr>
        <p:grpSpPr bwMode="auto">
          <a:xfrm>
            <a:off x="1114674" y="4093220"/>
            <a:ext cx="2879725" cy="649287"/>
            <a:chOff x="839" y="3339"/>
            <a:chExt cx="1814" cy="409"/>
          </a:xfrm>
        </p:grpSpPr>
        <p:sp>
          <p:nvSpPr>
            <p:cNvPr id="685094" name="Line 38"/>
            <p:cNvSpPr>
              <a:spLocks noChangeShapeType="1"/>
            </p:cNvSpPr>
            <p:nvPr/>
          </p:nvSpPr>
          <p:spPr bwMode="auto">
            <a:xfrm>
              <a:off x="839" y="3748"/>
              <a:ext cx="1814" cy="0"/>
            </a:xfrm>
            <a:prstGeom prst="line">
              <a:avLst/>
            </a:prstGeom>
            <a:noFill/>
            <a:ln w="19050">
              <a:solidFill>
                <a:schemeClr val="tx1"/>
              </a:solidFill>
              <a:round/>
              <a:headEnd/>
              <a:tailEnd/>
            </a:ln>
            <a:effectLst/>
          </p:spPr>
          <p:txBody>
            <a:bodyPr wrap="none" tIns="108000" bIns="108000" anchor="ctr">
              <a:prstTxWarp prst="textNoShape">
                <a:avLst/>
              </a:prstTxWarp>
            </a:bodyPr>
            <a:lstStyle/>
            <a:p>
              <a:endParaRPr lang="en-GB" dirty="0"/>
            </a:p>
          </p:txBody>
        </p:sp>
        <p:sp>
          <p:nvSpPr>
            <p:cNvPr id="685095" name="Text Box 39"/>
            <p:cNvSpPr txBox="1">
              <a:spLocks noChangeArrowheads="1"/>
            </p:cNvSpPr>
            <p:nvPr/>
          </p:nvSpPr>
          <p:spPr bwMode="auto">
            <a:xfrm>
              <a:off x="839" y="3521"/>
              <a:ext cx="1814" cy="220"/>
            </a:xfrm>
            <a:prstGeom prst="rect">
              <a:avLst/>
            </a:prstGeom>
            <a:noFill/>
            <a:ln w="12700">
              <a:noFill/>
              <a:miter lim="800000"/>
              <a:headEnd/>
              <a:tailEnd/>
            </a:ln>
            <a:effectLst/>
          </p:spPr>
          <p:txBody>
            <a:bodyPr lIns="18000" tIns="36000" rIns="18000" bIns="36000">
              <a:prstTxWarp prst="textNoShape">
                <a:avLst/>
              </a:prstTxWarp>
              <a:spAutoFit/>
            </a:bodyPr>
            <a:lstStyle/>
            <a:p>
              <a:r>
                <a:rPr lang="en-GB" dirty="0" smtClean="0">
                  <a:latin typeface="Tahoma" charset="0"/>
                </a:rPr>
                <a:t>(3) thanks, bye</a:t>
              </a:r>
              <a:endParaRPr lang="en-GB" dirty="0">
                <a:latin typeface="Tahoma" charset="0"/>
              </a:endParaRPr>
            </a:p>
          </p:txBody>
        </p:sp>
        <p:sp>
          <p:nvSpPr>
            <p:cNvPr id="685096" name="Line 40"/>
            <p:cNvSpPr>
              <a:spLocks noChangeShapeType="1"/>
            </p:cNvSpPr>
            <p:nvPr/>
          </p:nvSpPr>
          <p:spPr bwMode="auto">
            <a:xfrm>
              <a:off x="839" y="3339"/>
              <a:ext cx="0" cy="409"/>
            </a:xfrm>
            <a:prstGeom prst="line">
              <a:avLst/>
            </a:prstGeom>
            <a:noFill/>
            <a:ln w="19050">
              <a:solidFill>
                <a:schemeClr val="tx1"/>
              </a:solidFill>
              <a:round/>
              <a:headEnd type="triangle" w="med" len="med"/>
              <a:tailEnd/>
            </a:ln>
            <a:effectLst/>
          </p:spPr>
          <p:txBody>
            <a:bodyPr wrap="none" tIns="108000" bIns="108000" anchor="ctr">
              <a:prstTxWarp prst="textNoShape">
                <a:avLst/>
              </a:prstTxWarp>
            </a:bodyPr>
            <a:lstStyle/>
            <a:p>
              <a:endParaRPr lang="en-GB" dirty="0"/>
            </a:p>
          </p:txBody>
        </p:sp>
      </p:grpSp>
      <p:sp>
        <p:nvSpPr>
          <p:cNvPr id="3" name="Datumsplatzhalter 2"/>
          <p:cNvSpPr>
            <a:spLocks noGrp="1"/>
          </p:cNvSpPr>
          <p:nvPr>
            <p:ph type="dt" sz="half" idx="2"/>
          </p:nvPr>
        </p:nvSpPr>
        <p:spPr/>
        <p:txBody>
          <a:bodyPr/>
          <a:lstStyle/>
          <a:p>
            <a:pPr>
              <a:defRPr/>
            </a:pPr>
            <a:r>
              <a:rPr lang="en-US" smtClean="0"/>
              <a:t>version 1.0</a:t>
            </a:r>
            <a:endParaRPr lang="en-GB" dirty="0"/>
          </a:p>
        </p:txBody>
      </p:sp>
      <p:sp>
        <p:nvSpPr>
          <p:cNvPr id="4" name="Fußzeilenplatzhalter 3"/>
          <p:cNvSpPr>
            <a:spLocks noGrp="1"/>
          </p:cNvSpPr>
          <p:nvPr>
            <p:ph type="ftr" sz="quarter" idx="3"/>
          </p:nvPr>
        </p:nvSpPr>
        <p:spPr/>
        <p:txBody>
          <a:bodyPr/>
          <a:lstStyle/>
          <a:p>
            <a:pPr>
              <a:defRPr/>
            </a:pPr>
            <a:r>
              <a:rPr lang="en-GB" smtClean="0"/>
              <a:t>in cooperation with Swiss Cyber Storm and ZHAW</a:t>
            </a:r>
            <a:endParaRPr lang="de-DE" dirty="0"/>
          </a:p>
        </p:txBody>
      </p:sp>
      <p:sp>
        <p:nvSpPr>
          <p:cNvPr id="5" name="Foliennummernplatzhalter 4"/>
          <p:cNvSpPr>
            <a:spLocks noGrp="1"/>
          </p:cNvSpPr>
          <p:nvPr>
            <p:ph type="sldNum" sz="quarter" idx="12"/>
          </p:nvPr>
        </p:nvSpPr>
        <p:spPr/>
        <p:txBody>
          <a:bodyPr/>
          <a:lstStyle/>
          <a:p>
            <a:pPr>
              <a:defRPr/>
            </a:pPr>
            <a:fld id="{BAA78AF3-78EF-482D-AE1C-F0F2E9F7DBE8}" type="slidenum">
              <a:rPr lang="de-DE" smtClean="0"/>
              <a:pPr>
                <a:defRPr/>
              </a:pPr>
              <a:t>24</a:t>
            </a:fld>
            <a:endParaRPr lang="de-DE"/>
          </a:p>
        </p:txBody>
      </p:sp>
    </p:spTree>
    <p:extLst>
      <p:ext uri="{BB962C8B-B14F-4D97-AF65-F5344CB8AC3E}">
        <p14:creationId xmlns:p14="http://schemas.microsoft.com/office/powerpoint/2010/main" val="908249527"/>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5068"/>
                                        </p:tgtEl>
                                        <p:attrNameLst>
                                          <p:attrName>style.visibility</p:attrName>
                                        </p:attrNameLst>
                                      </p:cBhvr>
                                      <p:to>
                                        <p:strVal val="visible"/>
                                      </p:to>
                                    </p:set>
                                    <p:animEffect transition="in" filter="fade">
                                      <p:cBhvr>
                                        <p:cTn id="7" dur="500"/>
                                        <p:tgtEl>
                                          <p:spTgt spid="68506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685061"/>
                                        </p:tgtEl>
                                        <p:attrNameLst>
                                          <p:attrName>style.visibility</p:attrName>
                                        </p:attrNameLst>
                                      </p:cBhvr>
                                      <p:to>
                                        <p:strVal val="visible"/>
                                      </p:to>
                                    </p:set>
                                    <p:animEffect transition="in" filter="wipe(right)">
                                      <p:cBhvr>
                                        <p:cTn id="12" dur="500"/>
                                        <p:tgtEl>
                                          <p:spTgt spid="685061"/>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85064"/>
                                        </p:tgtEl>
                                        <p:attrNameLst>
                                          <p:attrName>style.visibility</p:attrName>
                                        </p:attrNameLst>
                                      </p:cBhvr>
                                      <p:to>
                                        <p:strVal val="visible"/>
                                      </p:to>
                                    </p:set>
                                    <p:animEffect transition="in" filter="fade">
                                      <p:cBhvr>
                                        <p:cTn id="16" dur="500"/>
                                        <p:tgtEl>
                                          <p:spTgt spid="68506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85081"/>
                                        </p:tgtEl>
                                        <p:attrNameLst>
                                          <p:attrName>style.visibility</p:attrName>
                                        </p:attrNameLst>
                                      </p:cBhvr>
                                      <p:to>
                                        <p:strVal val="visible"/>
                                      </p:to>
                                    </p:set>
                                    <p:animEffect transition="in" filter="wipe(left)">
                                      <p:cBhvr>
                                        <p:cTn id="21" dur="500"/>
                                        <p:tgtEl>
                                          <p:spTgt spid="68508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685093"/>
                                        </p:tgtEl>
                                        <p:attrNameLst>
                                          <p:attrName>style.visibility</p:attrName>
                                        </p:attrNameLst>
                                      </p:cBhvr>
                                      <p:to>
                                        <p:strVal val="visible"/>
                                      </p:to>
                                    </p:set>
                                    <p:animEffect transition="in" filter="wipe(right)">
                                      <p:cBhvr>
                                        <p:cTn id="26" dur="500"/>
                                        <p:tgtEl>
                                          <p:spTgt spid="68509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685085"/>
                                        </p:tgtEl>
                                        <p:attrNameLst>
                                          <p:attrName>style.visibility</p:attrName>
                                        </p:attrNameLst>
                                      </p:cBhvr>
                                      <p:to>
                                        <p:strVal val="visible"/>
                                      </p:to>
                                    </p:set>
                                    <p:animEffect transition="in" filter="wipe(down)">
                                      <p:cBhvr>
                                        <p:cTn id="31" dur="500"/>
                                        <p:tgtEl>
                                          <p:spTgt spid="68508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685078"/>
                                        </p:tgtEl>
                                        <p:attrNameLst>
                                          <p:attrName>style.visibility</p:attrName>
                                        </p:attrNameLst>
                                      </p:cBhvr>
                                      <p:to>
                                        <p:strVal val="visible"/>
                                      </p:to>
                                    </p:set>
                                    <p:animEffect transition="in" filter="wipe(left)">
                                      <p:cBhvr>
                                        <p:cTn id="36" dur="500"/>
                                        <p:tgtEl>
                                          <p:spTgt spid="685078"/>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685075"/>
                                        </p:tgtEl>
                                        <p:attrNameLst>
                                          <p:attrName>style.visibility</p:attrName>
                                        </p:attrNameLst>
                                      </p:cBhvr>
                                      <p:to>
                                        <p:strVal val="visible"/>
                                      </p:to>
                                    </p:set>
                                    <p:animEffect transition="in" filter="fade">
                                      <p:cBhvr>
                                        <p:cTn id="40" dur="500"/>
                                        <p:tgtEl>
                                          <p:spTgt spid="685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Image result for phishing mail well made apple"/>
          <p:cNvPicPr>
            <a:picLocks noChangeAspect="1" noChangeArrowheads="1"/>
          </p:cNvPicPr>
          <p:nvPr/>
        </p:nvPicPr>
        <p:blipFill rotWithShape="1">
          <a:blip r:embed="rId3">
            <a:extLst>
              <a:ext uri="{28A0092B-C50C-407E-A947-70E740481C1C}">
                <a14:useLocalDpi xmlns:a14="http://schemas.microsoft.com/office/drawing/2010/main" val="0"/>
              </a:ext>
            </a:extLst>
          </a:blip>
          <a:srcRect r="30329" b="83263"/>
          <a:stretch/>
        </p:blipFill>
        <p:spPr bwMode="auto">
          <a:xfrm>
            <a:off x="2737595" y="1086664"/>
            <a:ext cx="5974607" cy="1409732"/>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descr="Image result for phishing mail well made apple"/>
          <p:cNvPicPr>
            <a:picLocks noChangeAspect="1" noChangeArrowheads="1"/>
          </p:cNvPicPr>
          <p:nvPr/>
        </p:nvPicPr>
        <p:blipFill rotWithShape="1">
          <a:blip r:embed="rId3">
            <a:extLst>
              <a:ext uri="{28A0092B-C50C-407E-A947-70E740481C1C}">
                <a14:useLocalDpi xmlns:a14="http://schemas.microsoft.com/office/drawing/2010/main" val="0"/>
              </a:ext>
            </a:extLst>
          </a:blip>
          <a:srcRect t="44091" r="19658" b="4350"/>
          <a:stretch/>
        </p:blipFill>
        <p:spPr bwMode="auto">
          <a:xfrm>
            <a:off x="2771800" y="2420888"/>
            <a:ext cx="5940402" cy="3744416"/>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en-GB" dirty="0" smtClean="0"/>
              <a:t>Another Example</a:t>
            </a:r>
            <a:endParaRPr lang="en-GB" dirty="0"/>
          </a:p>
        </p:txBody>
      </p:sp>
      <p:sp>
        <p:nvSpPr>
          <p:cNvPr id="9" name="Abgerundete rechteckige Legende 8"/>
          <p:cNvSpPr/>
          <p:nvPr/>
        </p:nvSpPr>
        <p:spPr>
          <a:xfrm>
            <a:off x="384698" y="1556792"/>
            <a:ext cx="2099069" cy="1872208"/>
          </a:xfrm>
          <a:prstGeom prst="wedgeRoundRectCallout">
            <a:avLst>
              <a:gd name="adj1" fmla="val 99604"/>
              <a:gd name="adj2" fmla="val -600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Looks like a real Apple e-mail address!</a:t>
            </a:r>
            <a:br>
              <a:rPr lang="en-GB" dirty="0" smtClean="0"/>
            </a:br>
            <a:r>
              <a:rPr lang="en-GB" dirty="0" smtClean="0"/>
              <a:t/>
            </a:r>
            <a:br>
              <a:rPr lang="en-GB" dirty="0" smtClean="0"/>
            </a:br>
            <a:r>
              <a:rPr lang="en-GB" dirty="0" smtClean="0"/>
              <a:t>=&gt; Must be from Apple, right?</a:t>
            </a:r>
            <a:endParaRPr lang="en-GB" dirty="0"/>
          </a:p>
        </p:txBody>
      </p:sp>
      <p:sp>
        <p:nvSpPr>
          <p:cNvPr id="4" name="Datumsplatzhalter 3"/>
          <p:cNvSpPr>
            <a:spLocks noGrp="1"/>
          </p:cNvSpPr>
          <p:nvPr>
            <p:ph type="dt" sz="half" idx="2"/>
          </p:nvPr>
        </p:nvSpPr>
        <p:spPr/>
        <p:txBody>
          <a:bodyPr/>
          <a:lstStyle/>
          <a:p>
            <a:pPr>
              <a:defRPr/>
            </a:pPr>
            <a:r>
              <a:rPr lang="en-US" smtClean="0"/>
              <a:t>version 1.0</a:t>
            </a:r>
            <a:endParaRPr lang="en-GB" dirty="0"/>
          </a:p>
        </p:txBody>
      </p:sp>
      <p:sp>
        <p:nvSpPr>
          <p:cNvPr id="5" name="Fußzeilenplatzhalter 4"/>
          <p:cNvSpPr>
            <a:spLocks noGrp="1"/>
          </p:cNvSpPr>
          <p:nvPr>
            <p:ph type="ftr" sz="quarter" idx="3"/>
          </p:nvPr>
        </p:nvSpPr>
        <p:spPr/>
        <p:txBody>
          <a:bodyPr/>
          <a:lstStyle/>
          <a:p>
            <a:pPr>
              <a:defRPr/>
            </a:pPr>
            <a:r>
              <a:rPr lang="en-GB" smtClean="0"/>
              <a:t>in cooperation with Swiss Cyber Storm and ZHAW</a:t>
            </a:r>
            <a:endParaRPr lang="de-DE" dirty="0"/>
          </a:p>
        </p:txBody>
      </p:sp>
      <p:sp>
        <p:nvSpPr>
          <p:cNvPr id="6" name="Foliennummernplatzhalter 5"/>
          <p:cNvSpPr>
            <a:spLocks noGrp="1"/>
          </p:cNvSpPr>
          <p:nvPr>
            <p:ph type="sldNum" sz="quarter" idx="12"/>
          </p:nvPr>
        </p:nvSpPr>
        <p:spPr/>
        <p:txBody>
          <a:bodyPr/>
          <a:lstStyle/>
          <a:p>
            <a:pPr>
              <a:defRPr/>
            </a:pPr>
            <a:fld id="{BAA78AF3-78EF-482D-AE1C-F0F2E9F7DBE8}" type="slidenum">
              <a:rPr lang="de-DE" smtClean="0"/>
              <a:pPr>
                <a:defRPr/>
              </a:pPr>
              <a:t>25</a:t>
            </a:fld>
            <a:endParaRPr lang="de-DE"/>
          </a:p>
        </p:txBody>
      </p:sp>
    </p:spTree>
    <p:extLst>
      <p:ext uri="{BB962C8B-B14F-4D97-AF65-F5344CB8AC3E}">
        <p14:creationId xmlns:p14="http://schemas.microsoft.com/office/powerpoint/2010/main" val="1932331492"/>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p:cNvSpPr>
            <a:spLocks noGrp="1"/>
          </p:cNvSpPr>
          <p:nvPr>
            <p:ph sz="quarter" idx="13"/>
          </p:nvPr>
        </p:nvSpPr>
        <p:spPr/>
        <p:txBody>
          <a:bodyPr/>
          <a:lstStyle/>
          <a:p>
            <a:r>
              <a:rPr lang="de-CH" smtClean="0"/>
              <a:t>Demo</a:t>
            </a:r>
            <a:r>
              <a:rPr lang="en-GB" smtClean="0"/>
              <a:t> &amp; discussion</a:t>
            </a:r>
            <a:endParaRPr lang="de-CH" dirty="0" smtClean="0"/>
          </a:p>
        </p:txBody>
      </p:sp>
      <p:sp>
        <p:nvSpPr>
          <p:cNvPr id="2" name="Titel 1"/>
          <p:cNvSpPr>
            <a:spLocks noGrp="1"/>
          </p:cNvSpPr>
          <p:nvPr>
            <p:ph type="title"/>
          </p:nvPr>
        </p:nvSpPr>
        <p:spPr/>
        <p:txBody>
          <a:bodyPr/>
          <a:lstStyle/>
          <a:p>
            <a:r>
              <a:rPr lang="de-CH" smtClean="0"/>
              <a:t>Writing Phishing E-Mails is Easy…</a:t>
            </a:r>
            <a:endParaRPr lang="en-GB" dirty="0"/>
          </a:p>
        </p:txBody>
      </p:sp>
      <p:sp>
        <p:nvSpPr>
          <p:cNvPr id="8" name="Datumsplatzhalter 7"/>
          <p:cNvSpPr>
            <a:spLocks noGrp="1"/>
          </p:cNvSpPr>
          <p:nvPr>
            <p:ph type="dt" sz="half" idx="2"/>
          </p:nvPr>
        </p:nvSpPr>
        <p:spPr/>
        <p:txBody>
          <a:bodyPr/>
          <a:lstStyle/>
          <a:p>
            <a:pPr>
              <a:defRPr/>
            </a:pPr>
            <a:r>
              <a:rPr lang="en-US" smtClean="0"/>
              <a:t>version 1.0</a:t>
            </a:r>
            <a:endParaRPr lang="en-GB" dirty="0"/>
          </a:p>
        </p:txBody>
      </p:sp>
      <p:sp>
        <p:nvSpPr>
          <p:cNvPr id="9" name="Fußzeilenplatzhalter 8"/>
          <p:cNvSpPr>
            <a:spLocks noGrp="1"/>
          </p:cNvSpPr>
          <p:nvPr>
            <p:ph type="ftr" sz="quarter" idx="3"/>
          </p:nvPr>
        </p:nvSpPr>
        <p:spPr/>
        <p:txBody>
          <a:bodyPr/>
          <a:lstStyle/>
          <a:p>
            <a:pPr>
              <a:defRPr/>
            </a:pPr>
            <a:r>
              <a:rPr lang="en-GB" smtClean="0"/>
              <a:t>in cooperation with Swiss Cyber Storm and ZHAW</a:t>
            </a:r>
            <a:endParaRPr lang="de-DE" dirty="0"/>
          </a:p>
        </p:txBody>
      </p:sp>
      <p:sp>
        <p:nvSpPr>
          <p:cNvPr id="10" name="Foliennummernplatzhalter 9"/>
          <p:cNvSpPr>
            <a:spLocks noGrp="1"/>
          </p:cNvSpPr>
          <p:nvPr>
            <p:ph type="sldNum" sz="quarter" idx="12"/>
          </p:nvPr>
        </p:nvSpPr>
        <p:spPr/>
        <p:txBody>
          <a:bodyPr/>
          <a:lstStyle/>
          <a:p>
            <a:pPr>
              <a:defRPr/>
            </a:pPr>
            <a:fld id="{BAA78AF3-78EF-482D-AE1C-F0F2E9F7DBE8}" type="slidenum">
              <a:rPr lang="de-DE" smtClean="0"/>
              <a:pPr>
                <a:defRPr/>
              </a:pPr>
              <a:t>26</a:t>
            </a:fld>
            <a:endParaRPr lang="de-DE"/>
          </a:p>
        </p:txBody>
      </p:sp>
    </p:spTree>
    <p:extLst>
      <p:ext uri="{BB962C8B-B14F-4D97-AF65-F5344CB8AC3E}">
        <p14:creationId xmlns:p14="http://schemas.microsoft.com/office/powerpoint/2010/main" val="1025076073"/>
      </p:ext>
    </p:extLst>
  </p:cSld>
  <p:clrMapOvr>
    <a:masterClrMapping/>
  </p:clrMapOvr>
  <p:transition>
    <p:wipe dir="d"/>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Creating and Sending a Phishing Mail</a:t>
            </a:r>
            <a:endParaRPr lang="en-GB" dirty="0"/>
          </a:p>
        </p:txBody>
      </p:sp>
      <p:sp>
        <p:nvSpPr>
          <p:cNvPr id="3" name="Inhaltsplatzhalter 2"/>
          <p:cNvSpPr>
            <a:spLocks noGrp="1"/>
          </p:cNvSpPr>
          <p:nvPr>
            <p:ph sz="half" idx="1"/>
          </p:nvPr>
        </p:nvSpPr>
        <p:spPr/>
        <p:txBody>
          <a:bodyPr/>
          <a:lstStyle/>
          <a:p>
            <a:r>
              <a:rPr lang="en-GB" dirty="0" smtClean="0"/>
              <a:t>Complicated?</a:t>
            </a:r>
          </a:p>
          <a:p>
            <a:r>
              <a:rPr lang="en-GB" dirty="0" smtClean="0"/>
              <a:t>Programming skills needed?</a:t>
            </a:r>
          </a:p>
          <a:p>
            <a:r>
              <a:rPr lang="en-GB" dirty="0" smtClean="0"/>
              <a:t>Hacking skills needed?</a:t>
            </a:r>
          </a:p>
          <a:p>
            <a:endParaRPr lang="en-GB" dirty="0" smtClean="0"/>
          </a:p>
          <a:p>
            <a:pPr marL="0" indent="0">
              <a:buNone/>
            </a:pPr>
            <a:r>
              <a:rPr lang="en-GB" dirty="0" smtClean="0"/>
              <a:t>=&gt; NO!</a:t>
            </a:r>
            <a:endParaRPr lang="en-GB" dirty="0"/>
          </a:p>
        </p:txBody>
      </p:sp>
      <p:pic>
        <p:nvPicPr>
          <p:cNvPr id="7" name="Inhaltsplatzhalter 6"/>
          <p:cNvPicPr>
            <a:picLocks noGrp="1" noChangeAspect="1"/>
          </p:cNvPicPr>
          <p:nvPr>
            <p:ph sz="half" idx="13"/>
          </p:nvPr>
        </p:nvPicPr>
        <p:blipFill>
          <a:blip r:embed="rId3"/>
          <a:stretch>
            <a:fillRect/>
          </a:stretch>
        </p:blipFill>
        <p:spPr>
          <a:xfrm>
            <a:off x="5438306" y="1268413"/>
            <a:ext cx="2515538" cy="4681537"/>
          </a:xfrm>
          <a:prstGeom prst="rect">
            <a:avLst/>
          </a:prstGeom>
        </p:spPr>
      </p:pic>
      <p:sp>
        <p:nvSpPr>
          <p:cNvPr id="4" name="Datumsplatzhalter 3"/>
          <p:cNvSpPr>
            <a:spLocks noGrp="1"/>
          </p:cNvSpPr>
          <p:nvPr>
            <p:ph type="dt" sz="half" idx="2"/>
          </p:nvPr>
        </p:nvSpPr>
        <p:spPr/>
        <p:txBody>
          <a:bodyPr/>
          <a:lstStyle/>
          <a:p>
            <a:pPr>
              <a:defRPr/>
            </a:pPr>
            <a:r>
              <a:rPr lang="en-US" smtClean="0"/>
              <a:t>version 1.0</a:t>
            </a:r>
            <a:endParaRPr lang="de-DE" dirty="0"/>
          </a:p>
        </p:txBody>
      </p:sp>
      <p:sp>
        <p:nvSpPr>
          <p:cNvPr id="5" name="Fußzeilenplatzhalter 4"/>
          <p:cNvSpPr>
            <a:spLocks noGrp="1"/>
          </p:cNvSpPr>
          <p:nvPr>
            <p:ph type="ftr" sz="quarter" idx="3"/>
          </p:nvPr>
        </p:nvSpPr>
        <p:spPr/>
        <p:txBody>
          <a:bodyPr/>
          <a:lstStyle/>
          <a:p>
            <a:pPr>
              <a:defRPr/>
            </a:pPr>
            <a:r>
              <a:rPr lang="en-GB" smtClean="0"/>
              <a:t>in cooperation with Swiss Cyber Storm and ZHAW</a:t>
            </a:r>
            <a:endParaRPr lang="de-DE" dirty="0"/>
          </a:p>
        </p:txBody>
      </p:sp>
      <p:sp>
        <p:nvSpPr>
          <p:cNvPr id="6" name="Foliennummernplatzhalter 5"/>
          <p:cNvSpPr>
            <a:spLocks noGrp="1"/>
          </p:cNvSpPr>
          <p:nvPr>
            <p:ph type="sldNum" sz="quarter" idx="16"/>
          </p:nvPr>
        </p:nvSpPr>
        <p:spPr/>
        <p:txBody>
          <a:bodyPr/>
          <a:lstStyle/>
          <a:p>
            <a:pPr>
              <a:defRPr/>
            </a:pPr>
            <a:fld id="{BAA78AF3-78EF-482D-AE1C-F0F2E9F7DBE8}" type="slidenum">
              <a:rPr lang="de-DE" smtClean="0"/>
              <a:pPr>
                <a:defRPr/>
              </a:pPr>
              <a:t>27</a:t>
            </a:fld>
            <a:endParaRPr lang="de-DE"/>
          </a:p>
        </p:txBody>
      </p:sp>
    </p:spTree>
    <p:extLst>
      <p:ext uri="{BB962C8B-B14F-4D97-AF65-F5344CB8AC3E}">
        <p14:creationId xmlns:p14="http://schemas.microsoft.com/office/powerpoint/2010/main" val="585821318"/>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Grafik 15"/>
          <p:cNvPicPr>
            <a:picLocks noChangeAspect="1"/>
          </p:cNvPicPr>
          <p:nvPr/>
        </p:nvPicPr>
        <p:blipFill>
          <a:blip r:embed="rId3"/>
          <a:stretch>
            <a:fillRect/>
          </a:stretch>
        </p:blipFill>
        <p:spPr>
          <a:xfrm>
            <a:off x="3347864" y="1265059"/>
            <a:ext cx="5303881" cy="4828237"/>
          </a:xfrm>
          <a:prstGeom prst="rect">
            <a:avLst/>
          </a:prstGeom>
        </p:spPr>
      </p:pic>
      <p:sp>
        <p:nvSpPr>
          <p:cNvPr id="5" name="Foliennummernplatzhalter 4"/>
          <p:cNvSpPr>
            <a:spLocks noGrp="1"/>
          </p:cNvSpPr>
          <p:nvPr>
            <p:ph type="sldNum" sz="quarter" idx="12"/>
          </p:nvPr>
        </p:nvSpPr>
        <p:spPr/>
        <p:txBody>
          <a:bodyPr/>
          <a:lstStyle/>
          <a:p>
            <a:pPr>
              <a:defRPr/>
            </a:pPr>
            <a:fld id="{BAA78AF3-78EF-482D-AE1C-F0F2E9F7DBE8}" type="slidenum">
              <a:rPr lang="de-DE" smtClean="0"/>
              <a:pPr>
                <a:defRPr/>
              </a:pPr>
              <a:t>28</a:t>
            </a:fld>
            <a:endParaRPr lang="de-DE"/>
          </a:p>
        </p:txBody>
      </p:sp>
      <p:sp>
        <p:nvSpPr>
          <p:cNvPr id="9" name="Titel 8"/>
          <p:cNvSpPr>
            <a:spLocks noGrp="1"/>
          </p:cNvSpPr>
          <p:nvPr>
            <p:ph type="title"/>
          </p:nvPr>
        </p:nvSpPr>
        <p:spPr/>
        <p:txBody>
          <a:bodyPr/>
          <a:lstStyle/>
          <a:p>
            <a:r>
              <a:rPr lang="en-GB" dirty="0"/>
              <a:t>Creating and Sending a Phishing </a:t>
            </a:r>
            <a:r>
              <a:rPr lang="en-GB" dirty="0" smtClean="0"/>
              <a:t>Mail (1)</a:t>
            </a:r>
            <a:endParaRPr lang="en-GB" dirty="0"/>
          </a:p>
        </p:txBody>
      </p:sp>
      <p:sp>
        <p:nvSpPr>
          <p:cNvPr id="6" name="Datumsplatzhalter 5"/>
          <p:cNvSpPr>
            <a:spLocks noGrp="1"/>
          </p:cNvSpPr>
          <p:nvPr>
            <p:ph type="dt" sz="half" idx="2"/>
          </p:nvPr>
        </p:nvSpPr>
        <p:spPr/>
        <p:txBody>
          <a:bodyPr/>
          <a:lstStyle/>
          <a:p>
            <a:pPr>
              <a:defRPr/>
            </a:pPr>
            <a:r>
              <a:rPr lang="en-US" smtClean="0"/>
              <a:t>version 1.0</a:t>
            </a:r>
            <a:endParaRPr lang="de-DE" dirty="0"/>
          </a:p>
        </p:txBody>
      </p:sp>
      <p:sp>
        <p:nvSpPr>
          <p:cNvPr id="7" name="Fußzeilenplatzhalter 6"/>
          <p:cNvSpPr>
            <a:spLocks noGrp="1"/>
          </p:cNvSpPr>
          <p:nvPr>
            <p:ph type="ftr" sz="quarter" idx="3"/>
          </p:nvPr>
        </p:nvSpPr>
        <p:spPr/>
        <p:txBody>
          <a:bodyPr/>
          <a:lstStyle/>
          <a:p>
            <a:pPr>
              <a:defRPr/>
            </a:pPr>
            <a:r>
              <a:rPr lang="en-GB" smtClean="0"/>
              <a:t>in cooperation with Swiss Cyber Storm and ZHAW</a:t>
            </a:r>
            <a:endParaRPr lang="de-DE" dirty="0"/>
          </a:p>
        </p:txBody>
      </p:sp>
      <p:sp>
        <p:nvSpPr>
          <p:cNvPr id="12" name="Abgerundete rechteckige Legende 11"/>
          <p:cNvSpPr/>
          <p:nvPr/>
        </p:nvSpPr>
        <p:spPr>
          <a:xfrm>
            <a:off x="384698" y="1467962"/>
            <a:ext cx="2675134" cy="1240957"/>
          </a:xfrm>
          <a:prstGeom prst="wedgeRoundRectCallout">
            <a:avLst>
              <a:gd name="adj1" fmla="val 67016"/>
              <a:gd name="adj2" fmla="val -3898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Name and address of the sender as it should appear in the victim’s e-mail client. </a:t>
            </a:r>
            <a:endParaRPr lang="en-GB" dirty="0"/>
          </a:p>
        </p:txBody>
      </p:sp>
      <p:sp>
        <p:nvSpPr>
          <p:cNvPr id="13" name="Abgerundete rechteckige Legende 12"/>
          <p:cNvSpPr/>
          <p:nvPr/>
        </p:nvSpPr>
        <p:spPr>
          <a:xfrm>
            <a:off x="384699" y="2996952"/>
            <a:ext cx="2675133" cy="1224136"/>
          </a:xfrm>
          <a:prstGeom prst="wedgeRoundRectCallout">
            <a:avLst>
              <a:gd name="adj1" fmla="val 73398"/>
              <a:gd name="adj2" fmla="val -2376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Address to be used by the e-mail client when the victim clicks on “reply”.</a:t>
            </a:r>
            <a:endParaRPr lang="en-GB" dirty="0"/>
          </a:p>
        </p:txBody>
      </p:sp>
      <p:sp>
        <p:nvSpPr>
          <p:cNvPr id="14" name="Abgerundete rechteckige Legende 13"/>
          <p:cNvSpPr/>
          <p:nvPr/>
        </p:nvSpPr>
        <p:spPr>
          <a:xfrm>
            <a:off x="384698" y="4472608"/>
            <a:ext cx="2675133" cy="1224136"/>
          </a:xfrm>
          <a:prstGeom prst="wedgeRoundRectCallout">
            <a:avLst>
              <a:gd name="adj1" fmla="val 64964"/>
              <a:gd name="adj2" fmla="val -6644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Choose the e-mail program that the sender would have used.</a:t>
            </a:r>
            <a:endParaRPr lang="en-GB" dirty="0"/>
          </a:p>
        </p:txBody>
      </p:sp>
    </p:spTree>
    <p:extLst>
      <p:ext uri="{BB962C8B-B14F-4D97-AF65-F5344CB8AC3E}">
        <p14:creationId xmlns:p14="http://schemas.microsoft.com/office/powerpoint/2010/main" val="1817776349"/>
      </p:ext>
    </p:extLst>
  </p:cSld>
  <p:clrMapOvr>
    <a:masterClrMapping/>
  </p:clrMapOvr>
  <p:transition>
    <p:wipe dir="d"/>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pPr>
              <a:defRPr/>
            </a:pPr>
            <a:fld id="{BAA78AF3-78EF-482D-AE1C-F0F2E9F7DBE8}" type="slidenum">
              <a:rPr lang="de-DE" smtClean="0"/>
              <a:pPr>
                <a:defRPr/>
              </a:pPr>
              <a:t>29</a:t>
            </a:fld>
            <a:endParaRPr lang="de-DE"/>
          </a:p>
        </p:txBody>
      </p:sp>
      <p:sp>
        <p:nvSpPr>
          <p:cNvPr id="4" name="Titel 3"/>
          <p:cNvSpPr>
            <a:spLocks noGrp="1"/>
          </p:cNvSpPr>
          <p:nvPr>
            <p:ph type="title"/>
          </p:nvPr>
        </p:nvSpPr>
        <p:spPr/>
        <p:txBody>
          <a:bodyPr/>
          <a:lstStyle/>
          <a:p>
            <a:r>
              <a:rPr lang="en-GB" dirty="0"/>
              <a:t>Creating and Sending a Phishing Mail </a:t>
            </a:r>
            <a:r>
              <a:rPr lang="en-GB" dirty="0" smtClean="0"/>
              <a:t>(2)</a:t>
            </a:r>
            <a:endParaRPr lang="en-GB" dirty="0"/>
          </a:p>
        </p:txBody>
      </p:sp>
      <p:sp>
        <p:nvSpPr>
          <p:cNvPr id="5" name="Datumsplatzhalter 4"/>
          <p:cNvSpPr>
            <a:spLocks noGrp="1"/>
          </p:cNvSpPr>
          <p:nvPr>
            <p:ph type="dt" sz="half" idx="2"/>
          </p:nvPr>
        </p:nvSpPr>
        <p:spPr/>
        <p:txBody>
          <a:bodyPr/>
          <a:lstStyle/>
          <a:p>
            <a:pPr>
              <a:defRPr/>
            </a:pPr>
            <a:r>
              <a:rPr lang="en-US" smtClean="0"/>
              <a:t>version 1.0</a:t>
            </a:r>
            <a:endParaRPr lang="en-GB" dirty="0"/>
          </a:p>
        </p:txBody>
      </p:sp>
      <p:sp>
        <p:nvSpPr>
          <p:cNvPr id="6" name="Fußzeilenplatzhalter 5"/>
          <p:cNvSpPr>
            <a:spLocks noGrp="1"/>
          </p:cNvSpPr>
          <p:nvPr>
            <p:ph type="ftr" sz="quarter" idx="3"/>
          </p:nvPr>
        </p:nvSpPr>
        <p:spPr/>
        <p:txBody>
          <a:bodyPr/>
          <a:lstStyle/>
          <a:p>
            <a:pPr>
              <a:defRPr/>
            </a:pPr>
            <a:r>
              <a:rPr lang="en-GB" smtClean="0"/>
              <a:t>in cooperation with Swiss Cyber Storm and ZHAW</a:t>
            </a:r>
            <a:endParaRPr lang="de-DE" dirty="0"/>
          </a:p>
        </p:txBody>
      </p:sp>
      <p:pic>
        <p:nvPicPr>
          <p:cNvPr id="12" name="Inhaltsplatzhalter 11"/>
          <p:cNvPicPr>
            <a:picLocks noGrp="1" noChangeAspect="1"/>
          </p:cNvPicPr>
          <p:nvPr>
            <p:ph sz="quarter" idx="13"/>
          </p:nvPr>
        </p:nvPicPr>
        <p:blipFill>
          <a:blip r:embed="rId3"/>
          <a:stretch>
            <a:fillRect/>
          </a:stretch>
        </p:blipFill>
        <p:spPr>
          <a:xfrm>
            <a:off x="402836" y="1628800"/>
            <a:ext cx="7949899" cy="3744416"/>
          </a:xfrm>
          <a:prstGeom prst="rect">
            <a:avLst/>
          </a:prstGeom>
        </p:spPr>
      </p:pic>
    </p:spTree>
    <p:extLst>
      <p:ext uri="{BB962C8B-B14F-4D97-AF65-F5344CB8AC3E}">
        <p14:creationId xmlns:p14="http://schemas.microsoft.com/office/powerpoint/2010/main" val="2806895265"/>
      </p:ext>
    </p:extLst>
  </p:cSld>
  <p:clrMapOvr>
    <a:masterClrMapping/>
  </p:clrMapOvr>
  <p:transition>
    <p:wipe dir="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p:cNvSpPr>
            <a:spLocks noGrp="1"/>
          </p:cNvSpPr>
          <p:nvPr>
            <p:ph sz="quarter" idx="13"/>
          </p:nvPr>
        </p:nvSpPr>
        <p:spPr>
          <a:prstGeom prst="rect">
            <a:avLst/>
          </a:prstGeom>
        </p:spPr>
        <p:style>
          <a:lnRef idx="1">
            <a:schemeClr val="accent5"/>
          </a:lnRef>
          <a:fillRef idx="3">
            <a:schemeClr val="accent5"/>
          </a:fillRef>
          <a:effectRef idx="2">
            <a:schemeClr val="accent5"/>
          </a:effectRef>
          <a:fontRef idx="minor">
            <a:schemeClr val="lt1"/>
          </a:fontRef>
        </p:style>
        <p:txBody>
          <a:bodyPr rtlCol="0" anchor="t"/>
          <a:lstStyle/>
          <a:p>
            <a:pPr marL="0" indent="0">
              <a:buNone/>
            </a:pPr>
            <a:r>
              <a:rPr lang="de-CH" dirty="0" smtClean="0">
                <a:solidFill>
                  <a:schemeClr val="tx1"/>
                </a:solidFill>
              </a:rPr>
              <a:t>Summary:</a:t>
            </a:r>
            <a:endParaRPr lang="de-CH" dirty="0">
              <a:solidFill>
                <a:schemeClr val="tx1"/>
              </a:solidFill>
            </a:endParaRPr>
          </a:p>
        </p:txBody>
      </p:sp>
      <p:sp>
        <p:nvSpPr>
          <p:cNvPr id="2" name="Titel 1"/>
          <p:cNvSpPr>
            <a:spLocks noGrp="1"/>
          </p:cNvSpPr>
          <p:nvPr>
            <p:ph type="title"/>
          </p:nvPr>
        </p:nvSpPr>
        <p:spPr/>
        <p:txBody>
          <a:bodyPr/>
          <a:lstStyle/>
          <a:p>
            <a:r>
              <a:rPr lang="de-CH" dirty="0" err="1" smtClean="0"/>
              <a:t>What</a:t>
            </a:r>
            <a:r>
              <a:rPr lang="de-CH" dirty="0" smtClean="0"/>
              <a:t> </a:t>
            </a:r>
            <a:r>
              <a:rPr lang="de-CH" dirty="0" err="1" smtClean="0"/>
              <a:t>are</a:t>
            </a:r>
            <a:r>
              <a:rPr lang="de-CH" dirty="0" smtClean="0"/>
              <a:t> </a:t>
            </a:r>
            <a:r>
              <a:rPr lang="de-CH" dirty="0" err="1" smtClean="0"/>
              <a:t>the</a:t>
            </a:r>
            <a:r>
              <a:rPr lang="de-CH" dirty="0" smtClean="0"/>
              <a:t> </a:t>
            </a:r>
            <a:r>
              <a:rPr lang="de-CH" dirty="0" err="1" smtClean="0"/>
              <a:t>Threats</a:t>
            </a:r>
            <a:r>
              <a:rPr lang="de-CH" dirty="0" smtClean="0"/>
              <a:t> in </a:t>
            </a:r>
            <a:r>
              <a:rPr lang="de-CH" dirty="0" err="1" smtClean="0"/>
              <a:t>the</a:t>
            </a:r>
            <a:r>
              <a:rPr lang="de-CH" dirty="0" smtClean="0"/>
              <a:t> Cyber Space?</a:t>
            </a:r>
            <a:endParaRPr lang="de-CH" dirty="0"/>
          </a:p>
        </p:txBody>
      </p:sp>
      <p:sp>
        <p:nvSpPr>
          <p:cNvPr id="8" name="Datumsplatzhalter 7"/>
          <p:cNvSpPr>
            <a:spLocks noGrp="1"/>
          </p:cNvSpPr>
          <p:nvPr>
            <p:ph type="dt" sz="half" idx="2"/>
          </p:nvPr>
        </p:nvSpPr>
        <p:spPr/>
        <p:txBody>
          <a:bodyPr/>
          <a:lstStyle/>
          <a:p>
            <a:pPr>
              <a:defRPr/>
            </a:pPr>
            <a:r>
              <a:rPr lang="en-US" smtClean="0"/>
              <a:t>version 1.0</a:t>
            </a:r>
            <a:endParaRPr lang="de-DE" dirty="0"/>
          </a:p>
        </p:txBody>
      </p:sp>
      <p:sp>
        <p:nvSpPr>
          <p:cNvPr id="10" name="Fußzeilenplatzhalter 9"/>
          <p:cNvSpPr>
            <a:spLocks noGrp="1"/>
          </p:cNvSpPr>
          <p:nvPr>
            <p:ph type="ftr" sz="quarter" idx="3"/>
          </p:nvPr>
        </p:nvSpPr>
        <p:spPr/>
        <p:txBody>
          <a:bodyPr/>
          <a:lstStyle/>
          <a:p>
            <a:pPr>
              <a:defRPr/>
            </a:pPr>
            <a:r>
              <a:rPr lang="en-GB" smtClean="0"/>
              <a:t>in cooperation with Swiss Cyber Storm and ZHAW</a:t>
            </a:r>
            <a:endParaRPr lang="de-DE" dirty="0"/>
          </a:p>
        </p:txBody>
      </p:sp>
      <p:sp>
        <p:nvSpPr>
          <p:cNvPr id="11" name="Foliennummernplatzhalter 10"/>
          <p:cNvSpPr>
            <a:spLocks noGrp="1"/>
          </p:cNvSpPr>
          <p:nvPr>
            <p:ph type="sldNum" sz="quarter" idx="12"/>
          </p:nvPr>
        </p:nvSpPr>
        <p:spPr/>
        <p:txBody>
          <a:bodyPr/>
          <a:lstStyle/>
          <a:p>
            <a:pPr>
              <a:defRPr/>
            </a:pPr>
            <a:fld id="{BAA78AF3-78EF-482D-AE1C-F0F2E9F7DBE8}" type="slidenum">
              <a:rPr lang="de-DE" smtClean="0"/>
              <a:pPr>
                <a:defRPr/>
              </a:pPr>
              <a:t>3</a:t>
            </a:fld>
            <a:endParaRPr lang="de-DE"/>
          </a:p>
        </p:txBody>
      </p:sp>
    </p:spTree>
    <p:extLst>
      <p:ext uri="{BB962C8B-B14F-4D97-AF65-F5344CB8AC3E}">
        <p14:creationId xmlns:p14="http://schemas.microsoft.com/office/powerpoint/2010/main" val="3887214688"/>
      </p:ext>
    </p:extLst>
  </p:cSld>
  <p:clrMapOvr>
    <a:masterClrMapping/>
  </p:clrMapOvr>
  <p:transition>
    <p:wipe dir="d"/>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pPr>
              <a:defRPr/>
            </a:pPr>
            <a:fld id="{BAA78AF3-78EF-482D-AE1C-F0F2E9F7DBE8}" type="slidenum">
              <a:rPr lang="de-DE" smtClean="0"/>
              <a:pPr>
                <a:defRPr/>
              </a:pPr>
              <a:t>30</a:t>
            </a:fld>
            <a:endParaRPr lang="de-DE"/>
          </a:p>
        </p:txBody>
      </p:sp>
      <p:pic>
        <p:nvPicPr>
          <p:cNvPr id="7" name="Inhaltsplatzhalter 6"/>
          <p:cNvPicPr>
            <a:picLocks noGrp="1" noChangeAspect="1"/>
          </p:cNvPicPr>
          <p:nvPr>
            <p:ph sz="quarter" idx="13"/>
          </p:nvPr>
        </p:nvPicPr>
        <p:blipFill>
          <a:blip r:embed="rId3"/>
          <a:stretch>
            <a:fillRect/>
          </a:stretch>
        </p:blipFill>
        <p:spPr>
          <a:xfrm>
            <a:off x="384699" y="1916832"/>
            <a:ext cx="7790318" cy="2892301"/>
          </a:xfrm>
          <a:prstGeom prst="rect">
            <a:avLst/>
          </a:prstGeom>
        </p:spPr>
      </p:pic>
      <p:sp>
        <p:nvSpPr>
          <p:cNvPr id="4" name="Titel 3"/>
          <p:cNvSpPr>
            <a:spLocks noGrp="1"/>
          </p:cNvSpPr>
          <p:nvPr>
            <p:ph type="title"/>
          </p:nvPr>
        </p:nvSpPr>
        <p:spPr/>
        <p:txBody>
          <a:bodyPr/>
          <a:lstStyle/>
          <a:p>
            <a:r>
              <a:rPr lang="en-GB" dirty="0"/>
              <a:t>Creating and Sending a Phishing Mail </a:t>
            </a:r>
            <a:r>
              <a:rPr lang="en-GB" dirty="0" smtClean="0"/>
              <a:t>(3)</a:t>
            </a:r>
            <a:endParaRPr lang="en-GB" dirty="0"/>
          </a:p>
        </p:txBody>
      </p:sp>
      <p:sp>
        <p:nvSpPr>
          <p:cNvPr id="5" name="Datumsplatzhalter 4"/>
          <p:cNvSpPr>
            <a:spLocks noGrp="1"/>
          </p:cNvSpPr>
          <p:nvPr>
            <p:ph type="dt" sz="half" idx="2"/>
          </p:nvPr>
        </p:nvSpPr>
        <p:spPr/>
        <p:txBody>
          <a:bodyPr/>
          <a:lstStyle/>
          <a:p>
            <a:pPr>
              <a:defRPr/>
            </a:pPr>
            <a:r>
              <a:rPr lang="en-US" smtClean="0"/>
              <a:t>version 1.0</a:t>
            </a:r>
            <a:endParaRPr lang="en-GB" dirty="0"/>
          </a:p>
        </p:txBody>
      </p:sp>
      <p:sp>
        <p:nvSpPr>
          <p:cNvPr id="6" name="Fußzeilenplatzhalter 5"/>
          <p:cNvSpPr>
            <a:spLocks noGrp="1"/>
          </p:cNvSpPr>
          <p:nvPr>
            <p:ph type="ftr" sz="quarter" idx="3"/>
          </p:nvPr>
        </p:nvSpPr>
        <p:spPr/>
        <p:txBody>
          <a:bodyPr/>
          <a:lstStyle/>
          <a:p>
            <a:pPr>
              <a:defRPr/>
            </a:pPr>
            <a:r>
              <a:rPr lang="en-GB" smtClean="0"/>
              <a:t>in cooperation with Swiss Cyber Storm and ZHAW</a:t>
            </a:r>
            <a:endParaRPr lang="de-DE" dirty="0"/>
          </a:p>
        </p:txBody>
      </p:sp>
    </p:spTree>
    <p:extLst>
      <p:ext uri="{BB962C8B-B14F-4D97-AF65-F5344CB8AC3E}">
        <p14:creationId xmlns:p14="http://schemas.microsoft.com/office/powerpoint/2010/main" val="3140557523"/>
      </p:ext>
    </p:extLst>
  </p:cSld>
  <p:clrMapOvr>
    <a:masterClrMapping/>
  </p:clrMapOvr>
  <p:transition>
    <p:wipe dir="d"/>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pPr>
              <a:defRPr/>
            </a:pPr>
            <a:fld id="{BAA78AF3-78EF-482D-AE1C-F0F2E9F7DBE8}" type="slidenum">
              <a:rPr lang="en-GB" smtClean="0"/>
              <a:pPr>
                <a:defRPr/>
              </a:pPr>
              <a:t>31</a:t>
            </a:fld>
            <a:endParaRPr lang="en-GB" dirty="0"/>
          </a:p>
        </p:txBody>
      </p:sp>
      <p:pic>
        <p:nvPicPr>
          <p:cNvPr id="7" name="Inhaltsplatzhalter 6"/>
          <p:cNvPicPr>
            <a:picLocks noGrp="1" noChangeAspect="1"/>
          </p:cNvPicPr>
          <p:nvPr>
            <p:ph sz="quarter" idx="13"/>
          </p:nvPr>
        </p:nvPicPr>
        <p:blipFill>
          <a:blip r:embed="rId3"/>
          <a:stretch>
            <a:fillRect/>
          </a:stretch>
        </p:blipFill>
        <p:spPr>
          <a:xfrm>
            <a:off x="1329531" y="1281906"/>
            <a:ext cx="6400800" cy="4581525"/>
          </a:xfrm>
          <a:prstGeom prst="rect">
            <a:avLst/>
          </a:prstGeom>
        </p:spPr>
      </p:pic>
      <p:sp>
        <p:nvSpPr>
          <p:cNvPr id="4" name="Titel 3"/>
          <p:cNvSpPr>
            <a:spLocks noGrp="1"/>
          </p:cNvSpPr>
          <p:nvPr>
            <p:ph type="title"/>
          </p:nvPr>
        </p:nvSpPr>
        <p:spPr/>
        <p:txBody>
          <a:bodyPr/>
          <a:lstStyle/>
          <a:p>
            <a:r>
              <a:rPr lang="en-GB" dirty="0" smtClean="0"/>
              <a:t>Recognizing Phishing E-Mails</a:t>
            </a:r>
            <a:endParaRPr lang="en-GB" dirty="0"/>
          </a:p>
        </p:txBody>
      </p:sp>
      <p:sp>
        <p:nvSpPr>
          <p:cNvPr id="5" name="Datumsplatzhalter 4"/>
          <p:cNvSpPr>
            <a:spLocks noGrp="1"/>
          </p:cNvSpPr>
          <p:nvPr>
            <p:ph type="dt" sz="half" idx="2"/>
          </p:nvPr>
        </p:nvSpPr>
        <p:spPr/>
        <p:txBody>
          <a:bodyPr/>
          <a:lstStyle/>
          <a:p>
            <a:pPr>
              <a:defRPr/>
            </a:pPr>
            <a:r>
              <a:rPr lang="en-GB" dirty="0" smtClean="0"/>
              <a:t>version 1.0</a:t>
            </a:r>
            <a:endParaRPr lang="en-GB" dirty="0"/>
          </a:p>
        </p:txBody>
      </p:sp>
      <p:sp>
        <p:nvSpPr>
          <p:cNvPr id="6" name="Fußzeilenplatzhalter 5"/>
          <p:cNvSpPr>
            <a:spLocks noGrp="1"/>
          </p:cNvSpPr>
          <p:nvPr>
            <p:ph type="ftr" sz="quarter" idx="3"/>
          </p:nvPr>
        </p:nvSpPr>
        <p:spPr/>
        <p:txBody>
          <a:bodyPr/>
          <a:lstStyle/>
          <a:p>
            <a:pPr>
              <a:defRPr/>
            </a:pPr>
            <a:r>
              <a:rPr lang="en-GB" dirty="0" smtClean="0"/>
              <a:t>in cooperation with Swiss Cyber Storm and ZHAW</a:t>
            </a:r>
            <a:endParaRPr lang="en-GB" dirty="0"/>
          </a:p>
        </p:txBody>
      </p:sp>
    </p:spTree>
    <p:extLst>
      <p:ext uri="{BB962C8B-B14F-4D97-AF65-F5344CB8AC3E}">
        <p14:creationId xmlns:p14="http://schemas.microsoft.com/office/powerpoint/2010/main" val="1385215322"/>
      </p:ext>
    </p:extLst>
  </p:cSld>
  <p:clrMapOvr>
    <a:masterClrMapping/>
  </p:clrMapOvr>
  <p:transition>
    <p:wipe dir="d"/>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pPr>
              <a:defRPr/>
            </a:pPr>
            <a:fld id="{BAA78AF3-78EF-482D-AE1C-F0F2E9F7DBE8}" type="slidenum">
              <a:rPr lang="de-DE" smtClean="0"/>
              <a:pPr>
                <a:defRPr/>
              </a:pPr>
              <a:t>32</a:t>
            </a:fld>
            <a:endParaRPr lang="de-DE"/>
          </a:p>
        </p:txBody>
      </p:sp>
      <p:pic>
        <p:nvPicPr>
          <p:cNvPr id="7" name="Inhaltsplatzhalter 6"/>
          <p:cNvPicPr>
            <a:picLocks noGrp="1" noChangeAspect="1"/>
          </p:cNvPicPr>
          <p:nvPr>
            <p:ph sz="quarter" idx="13"/>
          </p:nvPr>
        </p:nvPicPr>
        <p:blipFill rotWithShape="1">
          <a:blip r:embed="rId3"/>
          <a:srcRect l="1258" t="20434" r="1446" b="33591"/>
          <a:stretch/>
        </p:blipFill>
        <p:spPr>
          <a:xfrm>
            <a:off x="467543" y="1556792"/>
            <a:ext cx="8547275" cy="4320480"/>
          </a:xfrm>
          <a:prstGeom prst="rect">
            <a:avLst/>
          </a:prstGeom>
        </p:spPr>
      </p:pic>
      <p:sp>
        <p:nvSpPr>
          <p:cNvPr id="4" name="Titel 3"/>
          <p:cNvSpPr>
            <a:spLocks noGrp="1"/>
          </p:cNvSpPr>
          <p:nvPr>
            <p:ph type="title"/>
          </p:nvPr>
        </p:nvSpPr>
        <p:spPr/>
        <p:txBody>
          <a:bodyPr/>
          <a:lstStyle/>
          <a:p>
            <a:r>
              <a:rPr lang="en-GB" dirty="0"/>
              <a:t>Recognizing Phishing </a:t>
            </a:r>
            <a:r>
              <a:rPr lang="en-GB" dirty="0" smtClean="0"/>
              <a:t>E-Mails (1)</a:t>
            </a:r>
            <a:endParaRPr lang="en-GB" dirty="0"/>
          </a:p>
        </p:txBody>
      </p:sp>
      <p:sp>
        <p:nvSpPr>
          <p:cNvPr id="5" name="Datumsplatzhalter 4"/>
          <p:cNvSpPr>
            <a:spLocks noGrp="1"/>
          </p:cNvSpPr>
          <p:nvPr>
            <p:ph type="dt" sz="half" idx="2"/>
          </p:nvPr>
        </p:nvSpPr>
        <p:spPr/>
        <p:txBody>
          <a:bodyPr/>
          <a:lstStyle/>
          <a:p>
            <a:pPr>
              <a:defRPr/>
            </a:pPr>
            <a:r>
              <a:rPr lang="en-US" smtClean="0"/>
              <a:t>version 1.0</a:t>
            </a:r>
            <a:endParaRPr lang="en-GB" dirty="0"/>
          </a:p>
        </p:txBody>
      </p:sp>
      <p:sp>
        <p:nvSpPr>
          <p:cNvPr id="6" name="Fußzeilenplatzhalter 5"/>
          <p:cNvSpPr>
            <a:spLocks noGrp="1"/>
          </p:cNvSpPr>
          <p:nvPr>
            <p:ph type="ftr" sz="quarter" idx="3"/>
          </p:nvPr>
        </p:nvSpPr>
        <p:spPr/>
        <p:txBody>
          <a:bodyPr/>
          <a:lstStyle/>
          <a:p>
            <a:pPr>
              <a:defRPr/>
            </a:pPr>
            <a:r>
              <a:rPr lang="en-GB" smtClean="0"/>
              <a:t>in cooperation with Swiss Cyber Storm and ZHAW</a:t>
            </a:r>
            <a:endParaRPr lang="de-DE" dirty="0"/>
          </a:p>
        </p:txBody>
      </p:sp>
      <p:sp>
        <p:nvSpPr>
          <p:cNvPr id="8" name="Abgerundete rechteckige Legende 7"/>
          <p:cNvSpPr/>
          <p:nvPr/>
        </p:nvSpPr>
        <p:spPr>
          <a:xfrm>
            <a:off x="4283968" y="2492896"/>
            <a:ext cx="3975194" cy="1080120"/>
          </a:xfrm>
          <a:prstGeom prst="wedgeRoundRectCallout">
            <a:avLst>
              <a:gd name="adj1" fmla="val -3966"/>
              <a:gd name="adj2" fmla="val 745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mtClean="0"/>
              <a:t>Hover </a:t>
            </a:r>
            <a:r>
              <a:rPr lang="en-GB" dirty="0" smtClean="0"/>
              <a:t>your mouse over the link. You should see the address to which this link leads you.</a:t>
            </a:r>
            <a:endParaRPr lang="en-GB" dirty="0"/>
          </a:p>
        </p:txBody>
      </p:sp>
    </p:spTree>
    <p:extLst>
      <p:ext uri="{BB962C8B-B14F-4D97-AF65-F5344CB8AC3E}">
        <p14:creationId xmlns:p14="http://schemas.microsoft.com/office/powerpoint/2010/main" val="2812080246"/>
      </p:ext>
    </p:extLst>
  </p:cSld>
  <p:clrMapOvr>
    <a:masterClrMapping/>
  </p:clrMapOvr>
  <p:transition>
    <p:wipe dir="d"/>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pPr>
              <a:defRPr/>
            </a:pPr>
            <a:fld id="{BAA78AF3-78EF-482D-AE1C-F0F2E9F7DBE8}" type="slidenum">
              <a:rPr lang="de-DE" smtClean="0"/>
              <a:pPr>
                <a:defRPr/>
              </a:pPr>
              <a:t>33</a:t>
            </a:fld>
            <a:endParaRPr lang="de-DE"/>
          </a:p>
        </p:txBody>
      </p:sp>
      <p:sp>
        <p:nvSpPr>
          <p:cNvPr id="4" name="Titel 3"/>
          <p:cNvSpPr>
            <a:spLocks noGrp="1"/>
          </p:cNvSpPr>
          <p:nvPr>
            <p:ph type="title"/>
          </p:nvPr>
        </p:nvSpPr>
        <p:spPr/>
        <p:txBody>
          <a:bodyPr/>
          <a:lstStyle/>
          <a:p>
            <a:r>
              <a:rPr lang="en-GB" dirty="0"/>
              <a:t>Recognizing Phishing E-Mails </a:t>
            </a:r>
            <a:r>
              <a:rPr lang="en-GB" dirty="0" smtClean="0"/>
              <a:t>(2)</a:t>
            </a:r>
            <a:endParaRPr lang="en-GB" dirty="0"/>
          </a:p>
        </p:txBody>
      </p:sp>
      <p:sp>
        <p:nvSpPr>
          <p:cNvPr id="5" name="Datumsplatzhalter 4"/>
          <p:cNvSpPr>
            <a:spLocks noGrp="1"/>
          </p:cNvSpPr>
          <p:nvPr>
            <p:ph type="dt" sz="half" idx="2"/>
          </p:nvPr>
        </p:nvSpPr>
        <p:spPr/>
        <p:txBody>
          <a:bodyPr/>
          <a:lstStyle/>
          <a:p>
            <a:pPr>
              <a:defRPr/>
            </a:pPr>
            <a:r>
              <a:rPr lang="en-US" smtClean="0"/>
              <a:t>version 1.0</a:t>
            </a:r>
            <a:endParaRPr lang="en-GB" dirty="0"/>
          </a:p>
        </p:txBody>
      </p:sp>
      <p:sp>
        <p:nvSpPr>
          <p:cNvPr id="6" name="Fußzeilenplatzhalter 5"/>
          <p:cNvSpPr>
            <a:spLocks noGrp="1"/>
          </p:cNvSpPr>
          <p:nvPr>
            <p:ph type="ftr" sz="quarter" idx="3"/>
          </p:nvPr>
        </p:nvSpPr>
        <p:spPr/>
        <p:txBody>
          <a:bodyPr/>
          <a:lstStyle/>
          <a:p>
            <a:pPr>
              <a:defRPr/>
            </a:pPr>
            <a:r>
              <a:rPr lang="en-GB" smtClean="0"/>
              <a:t>in cooperation with Swiss Cyber Storm and ZHAW</a:t>
            </a:r>
            <a:endParaRPr lang="de-DE" dirty="0"/>
          </a:p>
        </p:txBody>
      </p:sp>
      <p:pic>
        <p:nvPicPr>
          <p:cNvPr id="8" name="Inhaltsplatzhalter 11"/>
          <p:cNvPicPr>
            <a:picLocks noGrp="1" noChangeAspect="1"/>
          </p:cNvPicPr>
          <p:nvPr>
            <p:ph sz="quarter" idx="13"/>
          </p:nvPr>
        </p:nvPicPr>
        <p:blipFill>
          <a:blip r:embed="rId3"/>
          <a:stretch>
            <a:fillRect/>
          </a:stretch>
        </p:blipFill>
        <p:spPr>
          <a:xfrm>
            <a:off x="384699" y="1504578"/>
            <a:ext cx="5419725" cy="2552700"/>
          </a:xfrm>
          <a:prstGeom prst="rect">
            <a:avLst/>
          </a:prstGeom>
        </p:spPr>
      </p:pic>
      <p:grpSp>
        <p:nvGrpSpPr>
          <p:cNvPr id="23" name="Gruppieren 22"/>
          <p:cNvGrpSpPr/>
          <p:nvPr/>
        </p:nvGrpSpPr>
        <p:grpSpPr>
          <a:xfrm>
            <a:off x="3419872" y="2492896"/>
            <a:ext cx="5472609" cy="3493686"/>
            <a:chOff x="3419872" y="2492896"/>
            <a:chExt cx="5472609" cy="3493686"/>
          </a:xfrm>
        </p:grpSpPr>
        <p:pic>
          <p:nvPicPr>
            <p:cNvPr id="9" name="Grafik 8"/>
            <p:cNvPicPr>
              <a:picLocks noChangeAspect="1"/>
            </p:cNvPicPr>
            <p:nvPr/>
          </p:nvPicPr>
          <p:blipFill rotWithShape="1">
            <a:blip r:embed="rId4"/>
            <a:srcRect l="654" t="96" r="202" b="96"/>
            <a:stretch/>
          </p:blipFill>
          <p:spPr>
            <a:xfrm>
              <a:off x="4563860" y="3291772"/>
              <a:ext cx="4140000" cy="26948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5" name="Gerade Verbindung mit Pfeil 14"/>
            <p:cNvCxnSpPr/>
            <p:nvPr/>
          </p:nvCxnSpPr>
          <p:spPr>
            <a:xfrm flipH="1" flipV="1">
              <a:off x="3419872" y="2492896"/>
              <a:ext cx="1368152" cy="798876"/>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21" name="Abgerundetes Rechteck 20"/>
            <p:cNvSpPr/>
            <p:nvPr/>
          </p:nvSpPr>
          <p:spPr>
            <a:xfrm>
              <a:off x="4355975" y="3838515"/>
              <a:ext cx="4536505" cy="32400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22" name="Abgerundetes Rechteck 21"/>
            <p:cNvSpPr/>
            <p:nvPr/>
          </p:nvSpPr>
          <p:spPr>
            <a:xfrm>
              <a:off x="4355976" y="4233378"/>
              <a:ext cx="4536505" cy="32400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grpSp>
    </p:spTree>
    <p:extLst>
      <p:ext uri="{BB962C8B-B14F-4D97-AF65-F5344CB8AC3E}">
        <p14:creationId xmlns:p14="http://schemas.microsoft.com/office/powerpoint/2010/main" val="3933788087"/>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Inhaltsplatzhalter 6"/>
          <p:cNvPicPr>
            <a:picLocks noGrp="1" noChangeAspect="1"/>
          </p:cNvPicPr>
          <p:nvPr>
            <p:ph sz="quarter" idx="13"/>
          </p:nvPr>
        </p:nvPicPr>
        <p:blipFill>
          <a:blip r:embed="rId2"/>
          <a:stretch>
            <a:fillRect/>
          </a:stretch>
        </p:blipFill>
        <p:spPr>
          <a:xfrm>
            <a:off x="384699" y="1369857"/>
            <a:ext cx="6400800" cy="4581525"/>
          </a:xfrm>
          <a:prstGeom prst="rect">
            <a:avLst/>
          </a:prstGeom>
          <a:noFill/>
        </p:spPr>
      </p:pic>
      <p:sp>
        <p:nvSpPr>
          <p:cNvPr id="2" name="Foliennummernplatzhalter 1"/>
          <p:cNvSpPr>
            <a:spLocks noGrp="1"/>
          </p:cNvSpPr>
          <p:nvPr>
            <p:ph type="sldNum" sz="quarter" idx="12"/>
          </p:nvPr>
        </p:nvSpPr>
        <p:spPr/>
        <p:txBody>
          <a:bodyPr/>
          <a:lstStyle/>
          <a:p>
            <a:pPr>
              <a:defRPr/>
            </a:pPr>
            <a:fld id="{BAA78AF3-78EF-482D-AE1C-F0F2E9F7DBE8}" type="slidenum">
              <a:rPr lang="de-DE" smtClean="0"/>
              <a:pPr>
                <a:defRPr/>
              </a:pPr>
              <a:t>34</a:t>
            </a:fld>
            <a:endParaRPr lang="de-DE"/>
          </a:p>
        </p:txBody>
      </p:sp>
      <p:sp>
        <p:nvSpPr>
          <p:cNvPr id="4" name="Titel 3"/>
          <p:cNvSpPr>
            <a:spLocks noGrp="1"/>
          </p:cNvSpPr>
          <p:nvPr>
            <p:ph type="title"/>
          </p:nvPr>
        </p:nvSpPr>
        <p:spPr/>
        <p:txBody>
          <a:bodyPr/>
          <a:lstStyle/>
          <a:p>
            <a:r>
              <a:rPr lang="en-GB" dirty="0"/>
              <a:t>Recognizing Phishing E-Mails </a:t>
            </a:r>
            <a:r>
              <a:rPr lang="en-GB" dirty="0" smtClean="0"/>
              <a:t>(3)</a:t>
            </a:r>
            <a:endParaRPr lang="en-GB" dirty="0"/>
          </a:p>
        </p:txBody>
      </p:sp>
      <p:sp>
        <p:nvSpPr>
          <p:cNvPr id="5" name="Datumsplatzhalter 4"/>
          <p:cNvSpPr>
            <a:spLocks noGrp="1"/>
          </p:cNvSpPr>
          <p:nvPr>
            <p:ph type="dt" sz="half" idx="2"/>
          </p:nvPr>
        </p:nvSpPr>
        <p:spPr/>
        <p:txBody>
          <a:bodyPr/>
          <a:lstStyle/>
          <a:p>
            <a:pPr>
              <a:defRPr/>
            </a:pPr>
            <a:r>
              <a:rPr lang="en-US" smtClean="0"/>
              <a:t>version 1.0</a:t>
            </a:r>
            <a:endParaRPr lang="en-GB" dirty="0"/>
          </a:p>
        </p:txBody>
      </p:sp>
      <p:sp>
        <p:nvSpPr>
          <p:cNvPr id="6" name="Fußzeilenplatzhalter 5"/>
          <p:cNvSpPr>
            <a:spLocks noGrp="1"/>
          </p:cNvSpPr>
          <p:nvPr>
            <p:ph type="ftr" sz="quarter" idx="3"/>
          </p:nvPr>
        </p:nvSpPr>
        <p:spPr/>
        <p:txBody>
          <a:bodyPr/>
          <a:lstStyle/>
          <a:p>
            <a:pPr>
              <a:defRPr/>
            </a:pPr>
            <a:r>
              <a:rPr lang="en-GB" smtClean="0"/>
              <a:t>in cooperation with Swiss Cyber Storm and ZHAW</a:t>
            </a:r>
            <a:endParaRPr lang="de-DE" dirty="0"/>
          </a:p>
        </p:txBody>
      </p:sp>
      <p:sp>
        <p:nvSpPr>
          <p:cNvPr id="9" name="Abgerundete rechteckige Legende 8"/>
          <p:cNvSpPr/>
          <p:nvPr/>
        </p:nvSpPr>
        <p:spPr>
          <a:xfrm>
            <a:off x="4938364" y="3429000"/>
            <a:ext cx="3975194" cy="1080120"/>
          </a:xfrm>
          <a:prstGeom prst="wedgeRoundRectCallout">
            <a:avLst>
              <a:gd name="adj1" fmla="val -68792"/>
              <a:gd name="adj2" fmla="val -5404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Did Peter Muster send this?</a:t>
            </a:r>
          </a:p>
          <a:p>
            <a:pPr algn="ctr"/>
            <a:r>
              <a:rPr lang="en-GB" dirty="0" smtClean="0"/>
              <a:t>How could we check this?</a:t>
            </a:r>
          </a:p>
        </p:txBody>
      </p:sp>
    </p:spTree>
    <p:extLst>
      <p:ext uri="{BB962C8B-B14F-4D97-AF65-F5344CB8AC3E}">
        <p14:creationId xmlns:p14="http://schemas.microsoft.com/office/powerpoint/2010/main" val="1728334819"/>
      </p:ext>
    </p:extLst>
  </p:cSld>
  <p:clrMapOvr>
    <a:masterClrMapping/>
  </p:clrMapOvr>
  <p:transition>
    <p:wipe dir="d"/>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pPr>
              <a:defRPr/>
            </a:pPr>
            <a:fld id="{BAA78AF3-78EF-482D-AE1C-F0F2E9F7DBE8}" type="slidenum">
              <a:rPr lang="de-DE" smtClean="0"/>
              <a:pPr>
                <a:defRPr/>
              </a:pPr>
              <a:t>35</a:t>
            </a:fld>
            <a:endParaRPr lang="de-DE"/>
          </a:p>
        </p:txBody>
      </p:sp>
      <p:sp>
        <p:nvSpPr>
          <p:cNvPr id="4" name="Titel 3"/>
          <p:cNvSpPr>
            <a:spLocks noGrp="1"/>
          </p:cNvSpPr>
          <p:nvPr>
            <p:ph type="title"/>
          </p:nvPr>
        </p:nvSpPr>
        <p:spPr/>
        <p:txBody>
          <a:bodyPr/>
          <a:lstStyle/>
          <a:p>
            <a:r>
              <a:rPr lang="en-GB" dirty="0"/>
              <a:t>Recognizing Phishing E-Mails </a:t>
            </a:r>
            <a:r>
              <a:rPr lang="en-GB" dirty="0" smtClean="0"/>
              <a:t>(4)</a:t>
            </a:r>
            <a:endParaRPr lang="en-GB" dirty="0"/>
          </a:p>
        </p:txBody>
      </p:sp>
      <p:sp>
        <p:nvSpPr>
          <p:cNvPr id="5" name="Datumsplatzhalter 4"/>
          <p:cNvSpPr>
            <a:spLocks noGrp="1"/>
          </p:cNvSpPr>
          <p:nvPr>
            <p:ph type="dt" sz="half" idx="2"/>
          </p:nvPr>
        </p:nvSpPr>
        <p:spPr>
          <a:xfrm>
            <a:off x="4048538" y="6278560"/>
            <a:ext cx="963613" cy="365125"/>
          </a:xfrm>
        </p:spPr>
        <p:txBody>
          <a:bodyPr/>
          <a:lstStyle/>
          <a:p>
            <a:pPr>
              <a:defRPr/>
            </a:pPr>
            <a:r>
              <a:rPr lang="en-US" smtClean="0"/>
              <a:t>version 1.0</a:t>
            </a:r>
            <a:endParaRPr lang="en-GB" dirty="0"/>
          </a:p>
        </p:txBody>
      </p:sp>
      <p:sp>
        <p:nvSpPr>
          <p:cNvPr id="6" name="Fußzeilenplatzhalter 5"/>
          <p:cNvSpPr>
            <a:spLocks noGrp="1"/>
          </p:cNvSpPr>
          <p:nvPr>
            <p:ph type="ftr" sz="quarter" idx="3"/>
          </p:nvPr>
        </p:nvSpPr>
        <p:spPr/>
        <p:txBody>
          <a:bodyPr/>
          <a:lstStyle/>
          <a:p>
            <a:pPr>
              <a:defRPr/>
            </a:pPr>
            <a:r>
              <a:rPr lang="en-GB" smtClean="0"/>
              <a:t>in cooperation with Swiss Cyber Storm and ZHAW</a:t>
            </a:r>
            <a:endParaRPr lang="de-DE" dirty="0"/>
          </a:p>
        </p:txBody>
      </p:sp>
      <p:pic>
        <p:nvPicPr>
          <p:cNvPr id="9" name="Inhaltsplatzhalter 6"/>
          <p:cNvPicPr>
            <a:picLocks noGrp="1" noChangeAspect="1"/>
          </p:cNvPicPr>
          <p:nvPr>
            <p:ph sz="quarter" idx="13"/>
          </p:nvPr>
        </p:nvPicPr>
        <p:blipFill>
          <a:blip r:embed="rId3"/>
          <a:stretch>
            <a:fillRect/>
          </a:stretch>
        </p:blipFill>
        <p:spPr>
          <a:xfrm>
            <a:off x="636764" y="1772816"/>
            <a:ext cx="5735436" cy="4105275"/>
          </a:xfrm>
          <a:prstGeom prst="rect">
            <a:avLst/>
          </a:prstGeom>
          <a:noFill/>
        </p:spPr>
      </p:pic>
      <p:grpSp>
        <p:nvGrpSpPr>
          <p:cNvPr id="19" name="Gruppieren 18"/>
          <p:cNvGrpSpPr/>
          <p:nvPr/>
        </p:nvGrpSpPr>
        <p:grpSpPr>
          <a:xfrm>
            <a:off x="350818" y="1497396"/>
            <a:ext cx="872848" cy="815444"/>
            <a:chOff x="350818" y="1497396"/>
            <a:chExt cx="872848" cy="815444"/>
          </a:xfrm>
        </p:grpSpPr>
        <p:sp>
          <p:nvSpPr>
            <p:cNvPr id="10" name="Abgerundetes Rechteck 9"/>
            <p:cNvSpPr/>
            <p:nvPr/>
          </p:nvSpPr>
          <p:spPr>
            <a:xfrm>
              <a:off x="575594" y="1916832"/>
              <a:ext cx="648072" cy="396008"/>
            </a:xfrm>
            <a:prstGeom prst="round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12" name="Ellipse 11"/>
            <p:cNvSpPr/>
            <p:nvPr/>
          </p:nvSpPr>
          <p:spPr>
            <a:xfrm>
              <a:off x="350818" y="1497396"/>
              <a:ext cx="285946" cy="30839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smtClean="0"/>
                <a:t>1</a:t>
              </a:r>
              <a:endParaRPr lang="en-GB" dirty="0"/>
            </a:p>
          </p:txBody>
        </p:sp>
      </p:grpSp>
      <p:grpSp>
        <p:nvGrpSpPr>
          <p:cNvPr id="20" name="Gruppieren 19"/>
          <p:cNvGrpSpPr/>
          <p:nvPr/>
        </p:nvGrpSpPr>
        <p:grpSpPr>
          <a:xfrm>
            <a:off x="1223666" y="1196752"/>
            <a:ext cx="4904845" cy="3743762"/>
            <a:chOff x="1223666" y="1196752"/>
            <a:chExt cx="4904845" cy="3743762"/>
          </a:xfrm>
        </p:grpSpPr>
        <p:pic>
          <p:nvPicPr>
            <p:cNvPr id="7" name="Grafik 6"/>
            <p:cNvPicPr>
              <a:picLocks noChangeAspect="1"/>
            </p:cNvPicPr>
            <p:nvPr/>
          </p:nvPicPr>
          <p:blipFill>
            <a:blip r:embed="rId4"/>
            <a:stretch>
              <a:fillRect/>
            </a:stretch>
          </p:blipFill>
          <p:spPr>
            <a:xfrm>
              <a:off x="2411760" y="1196752"/>
              <a:ext cx="3716751" cy="37437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7" name="Gerade Verbindung mit Pfeil 16"/>
            <p:cNvCxnSpPr/>
            <p:nvPr/>
          </p:nvCxnSpPr>
          <p:spPr>
            <a:xfrm flipV="1">
              <a:off x="1223666" y="1412776"/>
              <a:ext cx="1044078" cy="50405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grpSp>
        <p:nvGrpSpPr>
          <p:cNvPr id="21" name="Gruppieren 20"/>
          <p:cNvGrpSpPr/>
          <p:nvPr/>
        </p:nvGrpSpPr>
        <p:grpSpPr>
          <a:xfrm>
            <a:off x="2979072" y="3912698"/>
            <a:ext cx="1149005" cy="951228"/>
            <a:chOff x="2979072" y="3912698"/>
            <a:chExt cx="1149005" cy="951228"/>
          </a:xfrm>
        </p:grpSpPr>
        <p:sp>
          <p:nvSpPr>
            <p:cNvPr id="13" name="Abgerundetes Rechteck 12"/>
            <p:cNvSpPr/>
            <p:nvPr/>
          </p:nvSpPr>
          <p:spPr>
            <a:xfrm>
              <a:off x="3263981" y="4244838"/>
              <a:ext cx="864096" cy="619088"/>
            </a:xfrm>
            <a:prstGeom prst="round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14" name="Ellipse 13"/>
            <p:cNvSpPr/>
            <p:nvPr/>
          </p:nvSpPr>
          <p:spPr>
            <a:xfrm>
              <a:off x="2979072" y="3912698"/>
              <a:ext cx="285946" cy="30839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2</a:t>
              </a:r>
            </a:p>
          </p:txBody>
        </p:sp>
      </p:grpSp>
      <p:grpSp>
        <p:nvGrpSpPr>
          <p:cNvPr id="25" name="Gruppieren 24"/>
          <p:cNvGrpSpPr/>
          <p:nvPr/>
        </p:nvGrpSpPr>
        <p:grpSpPr>
          <a:xfrm>
            <a:off x="3647044" y="2447972"/>
            <a:ext cx="5219062" cy="3546231"/>
            <a:chOff x="3647044" y="2447972"/>
            <a:chExt cx="5219062" cy="3546231"/>
          </a:xfrm>
        </p:grpSpPr>
        <p:cxnSp>
          <p:nvCxnSpPr>
            <p:cNvPr id="22" name="Gerade Verbindung mit Pfeil 21"/>
            <p:cNvCxnSpPr/>
            <p:nvPr/>
          </p:nvCxnSpPr>
          <p:spPr>
            <a:xfrm flipV="1">
              <a:off x="3647044" y="2636912"/>
              <a:ext cx="736215" cy="149608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5" name="Grafik 14"/>
            <p:cNvPicPr>
              <a:picLocks noChangeAspect="1"/>
            </p:cNvPicPr>
            <p:nvPr/>
          </p:nvPicPr>
          <p:blipFill>
            <a:blip r:embed="rId5"/>
            <a:stretch>
              <a:fillRect/>
            </a:stretch>
          </p:blipFill>
          <p:spPr>
            <a:xfrm>
              <a:off x="4450186" y="2447972"/>
              <a:ext cx="4415920" cy="35462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27" name="Textfeld 26"/>
          <p:cNvSpPr txBox="1"/>
          <p:nvPr/>
        </p:nvSpPr>
        <p:spPr bwMode="auto">
          <a:xfrm>
            <a:off x="2267744" y="6266737"/>
            <a:ext cx="328683" cy="369332"/>
          </a:xfrm>
          <a:prstGeom prst="rect">
            <a:avLst/>
          </a:prstGeom>
          <a:solidFill>
            <a:schemeClr val="bg1">
              <a:alpha val="79999"/>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234000" rtlCol="0" anchor="ctr">
            <a:spAutoFit/>
          </a:bodyPr>
          <a:lstStyle/>
          <a:p>
            <a:pPr eaLnBrk="1" hangingPunct="1">
              <a:lnSpc>
                <a:spcPct val="90000"/>
              </a:lnSpc>
              <a:spcAft>
                <a:spcPts val="525"/>
              </a:spcAft>
              <a:buSzPct val="119000"/>
            </a:pPr>
            <a:endParaRPr lang="en-GB" sz="2000" dirty="0"/>
          </a:p>
        </p:txBody>
      </p:sp>
      <p:grpSp>
        <p:nvGrpSpPr>
          <p:cNvPr id="30" name="Gruppieren 29"/>
          <p:cNvGrpSpPr/>
          <p:nvPr/>
        </p:nvGrpSpPr>
        <p:grpSpPr>
          <a:xfrm>
            <a:off x="1223666" y="4527189"/>
            <a:ext cx="7642440" cy="1539314"/>
            <a:chOff x="1223666" y="4527189"/>
            <a:chExt cx="7642440" cy="1539314"/>
          </a:xfrm>
        </p:grpSpPr>
        <p:sp>
          <p:nvSpPr>
            <p:cNvPr id="26" name="Abgerundetes Rechteck 25"/>
            <p:cNvSpPr/>
            <p:nvPr/>
          </p:nvSpPr>
          <p:spPr>
            <a:xfrm>
              <a:off x="4450186" y="4940514"/>
              <a:ext cx="4415920" cy="864750"/>
            </a:xfrm>
            <a:prstGeom prst="round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28" name="Ellipse 27"/>
            <p:cNvSpPr/>
            <p:nvPr/>
          </p:nvSpPr>
          <p:spPr>
            <a:xfrm>
              <a:off x="4414023" y="4527189"/>
              <a:ext cx="285946" cy="30839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smtClean="0"/>
                <a:t>3</a:t>
              </a:r>
              <a:endParaRPr lang="en-GB" dirty="0"/>
            </a:p>
          </p:txBody>
        </p:sp>
        <p:sp>
          <p:nvSpPr>
            <p:cNvPr id="29" name="Abgerundete rechteckige Legende 28"/>
            <p:cNvSpPr/>
            <p:nvPr/>
          </p:nvSpPr>
          <p:spPr>
            <a:xfrm>
              <a:off x="1223666" y="5203009"/>
              <a:ext cx="2904411" cy="863494"/>
            </a:xfrm>
            <a:prstGeom prst="wedgeRoundRectCallout">
              <a:avLst>
                <a:gd name="adj1" fmla="val 57872"/>
                <a:gd name="adj2" fmla="val -39748"/>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smtClean="0"/>
                <a:t>E-mail header – Includes information about the path the e-mail took to reach you</a:t>
              </a:r>
            </a:p>
          </p:txBody>
        </p:sp>
      </p:grpSp>
    </p:spTree>
    <p:extLst>
      <p:ext uri="{BB962C8B-B14F-4D97-AF65-F5344CB8AC3E}">
        <p14:creationId xmlns:p14="http://schemas.microsoft.com/office/powerpoint/2010/main" val="1798449714"/>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BAA78AF3-78EF-482D-AE1C-F0F2E9F7DBE8}" type="slidenum">
              <a:rPr lang="de-DE" smtClean="0"/>
              <a:pPr/>
              <a:t>36</a:t>
            </a:fld>
            <a:endParaRPr lang="de-DE"/>
          </a:p>
        </p:txBody>
      </p:sp>
      <p:sp>
        <p:nvSpPr>
          <p:cNvPr id="4" name="Titel 3"/>
          <p:cNvSpPr>
            <a:spLocks noGrp="1"/>
          </p:cNvSpPr>
          <p:nvPr>
            <p:ph type="title"/>
          </p:nvPr>
        </p:nvSpPr>
        <p:spPr/>
        <p:txBody>
          <a:bodyPr/>
          <a:lstStyle/>
          <a:p>
            <a:r>
              <a:rPr lang="en-GB" dirty="0" smtClean="0"/>
              <a:t>Recognizing Phishing E-Mails (5)</a:t>
            </a:r>
            <a:endParaRPr lang="en-GB" dirty="0"/>
          </a:p>
        </p:txBody>
      </p:sp>
      <p:sp>
        <p:nvSpPr>
          <p:cNvPr id="5" name="Datumsplatzhalter 4"/>
          <p:cNvSpPr>
            <a:spLocks noGrp="1"/>
          </p:cNvSpPr>
          <p:nvPr>
            <p:ph type="dt" sz="half" idx="2"/>
          </p:nvPr>
        </p:nvSpPr>
        <p:spPr/>
        <p:txBody>
          <a:bodyPr/>
          <a:lstStyle/>
          <a:p>
            <a:r>
              <a:rPr lang="en-US" smtClean="0"/>
              <a:t>version 1.0</a:t>
            </a:r>
            <a:endParaRPr lang="en-GB" dirty="0"/>
          </a:p>
        </p:txBody>
      </p:sp>
      <p:sp>
        <p:nvSpPr>
          <p:cNvPr id="6" name="Fußzeilenplatzhalter 5"/>
          <p:cNvSpPr>
            <a:spLocks noGrp="1"/>
          </p:cNvSpPr>
          <p:nvPr>
            <p:ph type="ftr" sz="quarter" idx="3"/>
          </p:nvPr>
        </p:nvSpPr>
        <p:spPr/>
        <p:txBody>
          <a:bodyPr/>
          <a:lstStyle/>
          <a:p>
            <a:r>
              <a:rPr lang="en-GB" smtClean="0"/>
              <a:t>in cooperation with Swiss Cyber Storm and ZHAW</a:t>
            </a:r>
            <a:endParaRPr lang="de-DE" dirty="0"/>
          </a:p>
        </p:txBody>
      </p:sp>
      <p:sp>
        <p:nvSpPr>
          <p:cNvPr id="27" name="Textfeld 26"/>
          <p:cNvSpPr txBox="1"/>
          <p:nvPr/>
        </p:nvSpPr>
        <p:spPr bwMode="auto">
          <a:xfrm>
            <a:off x="2267744" y="6266737"/>
            <a:ext cx="328683" cy="369332"/>
          </a:xfrm>
          <a:prstGeom prst="rect">
            <a:avLst/>
          </a:prstGeom>
          <a:solidFill>
            <a:schemeClr val="bg1">
              <a:alpha val="79999"/>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234000" rtlCol="0" anchor="ctr">
            <a:spAutoFit/>
          </a:bodyPr>
          <a:lstStyle/>
          <a:p>
            <a:pPr eaLnBrk="1" hangingPunct="1">
              <a:lnSpc>
                <a:spcPct val="90000"/>
              </a:lnSpc>
              <a:spcAft>
                <a:spcPts val="525"/>
              </a:spcAft>
              <a:buSzPct val="119000"/>
            </a:pPr>
            <a:endParaRPr lang="en-GB" sz="2000" dirty="0"/>
          </a:p>
        </p:txBody>
      </p:sp>
      <p:sp>
        <p:nvSpPr>
          <p:cNvPr id="23" name="Inhaltsplatzhalter 22"/>
          <p:cNvSpPr>
            <a:spLocks noGrp="1"/>
          </p:cNvSpPr>
          <p:nvPr>
            <p:ph sz="quarter" idx="13"/>
          </p:nvPr>
        </p:nvSpPr>
        <p:spPr>
          <a:xfrm>
            <a:off x="384699" y="1268760"/>
            <a:ext cx="8290989" cy="4896544"/>
          </a:xfrm>
        </p:spPr>
        <p:txBody>
          <a:bodyPr>
            <a:normAutofit fontScale="62500" lnSpcReduction="20000"/>
          </a:bodyPr>
          <a:lstStyle/>
          <a:p>
            <a:pPr marL="0" indent="0">
              <a:buNone/>
            </a:pPr>
            <a:r>
              <a:rPr lang="en-GB" dirty="0"/>
              <a:t>Received: from srv-mail-103.zhaw.ch (172.28.5.26) by </a:t>
            </a:r>
            <a:r>
              <a:rPr lang="en-GB" dirty="0" smtClean="0"/>
              <a:t>srv-mail-102.zhaw.ch […]</a:t>
            </a:r>
            <a:endParaRPr lang="en-GB" dirty="0"/>
          </a:p>
          <a:p>
            <a:pPr marL="0" indent="0">
              <a:buNone/>
            </a:pPr>
            <a:r>
              <a:rPr lang="en-GB" dirty="0" smtClean="0"/>
              <a:t>Received</a:t>
            </a:r>
            <a:r>
              <a:rPr lang="en-GB" dirty="0"/>
              <a:t>: from srv-mail-041.zhaw.ch (160.85.196.11) by </a:t>
            </a:r>
            <a:r>
              <a:rPr lang="en-GB" dirty="0" smtClean="0"/>
              <a:t>srv-mail-103.zhaw.ch</a:t>
            </a:r>
            <a:r>
              <a:rPr lang="en-GB" dirty="0"/>
              <a:t> […]</a:t>
            </a:r>
          </a:p>
          <a:p>
            <a:pPr marL="0" indent="0">
              <a:buNone/>
            </a:pPr>
            <a:r>
              <a:rPr lang="en-GB" dirty="0" smtClean="0"/>
              <a:t>Received</a:t>
            </a:r>
            <a:r>
              <a:rPr lang="en-GB" dirty="0"/>
              <a:t>: from srv-mail-012.zhaw.ch (160.85.196.210) by </a:t>
            </a:r>
            <a:r>
              <a:rPr lang="en-GB" dirty="0" smtClean="0"/>
              <a:t>srv-mail-041.zhaw.ch </a:t>
            </a:r>
            <a:r>
              <a:rPr lang="en-GB" dirty="0"/>
              <a:t>[…]</a:t>
            </a:r>
          </a:p>
          <a:p>
            <a:pPr marL="0" indent="0">
              <a:buNone/>
            </a:pPr>
            <a:r>
              <a:rPr lang="en-GB" dirty="0" smtClean="0"/>
              <a:t>Received</a:t>
            </a:r>
            <a:r>
              <a:rPr lang="en-GB" dirty="0"/>
              <a:t>: from srv-mail-012.zhaw.ch (localhost [127.0.0.1])</a:t>
            </a:r>
          </a:p>
          <a:p>
            <a:pPr marL="0" indent="0">
              <a:buNone/>
            </a:pPr>
            <a:r>
              <a:rPr lang="en-GB" dirty="0"/>
              <a:t>	by localhost (Postfix) with SMTP id 6435F412</a:t>
            </a:r>
          </a:p>
          <a:p>
            <a:pPr marL="0" indent="0">
              <a:buNone/>
            </a:pPr>
            <a:r>
              <a:rPr lang="en-GB" dirty="0"/>
              <a:t>	for &lt;tebe@zhaw.ch&gt;; Thu, 17 Nov 2016 08:37:41 +0100 (CET)</a:t>
            </a:r>
          </a:p>
          <a:p>
            <a:pPr marL="0" indent="0">
              <a:buNone/>
            </a:pPr>
            <a:r>
              <a:rPr lang="en-GB" dirty="0"/>
              <a:t>Received: from emkei.cz (emkei.cz [46.167.245.116])</a:t>
            </a:r>
          </a:p>
          <a:p>
            <a:pPr marL="0" indent="0">
              <a:buNone/>
            </a:pPr>
            <a:r>
              <a:rPr lang="en-GB" dirty="0"/>
              <a:t>	by srv-mail-012.zhaw.ch (Postfix) with ESMTP id 3D91F1E6</a:t>
            </a:r>
          </a:p>
          <a:p>
            <a:pPr marL="0" indent="0">
              <a:buNone/>
            </a:pPr>
            <a:r>
              <a:rPr lang="en-GB" dirty="0"/>
              <a:t>	for &lt;tebe@zhaw.ch&gt;; Thu, 17 Nov 2016 08:37:41 +0100 (CET)</a:t>
            </a:r>
          </a:p>
          <a:p>
            <a:pPr marL="0" indent="0">
              <a:buNone/>
            </a:pPr>
            <a:r>
              <a:rPr lang="en-GB" dirty="0"/>
              <a:t>Received: by emkei.cz (Postfix, from </a:t>
            </a:r>
            <a:r>
              <a:rPr lang="en-GB" dirty="0" err="1"/>
              <a:t>userid</a:t>
            </a:r>
            <a:r>
              <a:rPr lang="en-GB" dirty="0"/>
              <a:t> 33)</a:t>
            </a:r>
          </a:p>
          <a:p>
            <a:pPr marL="0" indent="0">
              <a:buNone/>
            </a:pPr>
            <a:r>
              <a:rPr lang="en-GB" dirty="0"/>
              <a:t>	id 1F5A0D5F45; Thu, 17 Nov 2016 08:37:38 +0100 (CET)</a:t>
            </a:r>
          </a:p>
          <a:p>
            <a:pPr marL="0" indent="0">
              <a:buNone/>
            </a:pPr>
            <a:r>
              <a:rPr lang="en-GB" dirty="0"/>
              <a:t>To: &lt;tebe@zhaw.ch&gt;</a:t>
            </a:r>
          </a:p>
          <a:p>
            <a:pPr marL="0" indent="0">
              <a:buNone/>
            </a:pPr>
            <a:r>
              <a:rPr lang="en-GB" dirty="0"/>
              <a:t>Subject: </a:t>
            </a:r>
            <a:r>
              <a:rPr lang="en-GB" dirty="0" err="1"/>
              <a:t>Abgabe</a:t>
            </a:r>
            <a:r>
              <a:rPr lang="en-GB" dirty="0"/>
              <a:t> </a:t>
            </a:r>
            <a:r>
              <a:rPr lang="en-GB" dirty="0" err="1"/>
              <a:t>Hausaufgaben</a:t>
            </a:r>
            <a:endParaRPr lang="en-GB" dirty="0"/>
          </a:p>
          <a:p>
            <a:pPr marL="0" indent="0">
              <a:buNone/>
            </a:pPr>
            <a:r>
              <a:rPr lang="en-GB" dirty="0"/>
              <a:t>From: Peter Muster &lt;peter.muster@students.zhaw.ch&gt;</a:t>
            </a:r>
          </a:p>
          <a:p>
            <a:pPr marL="0" indent="0">
              <a:buNone/>
            </a:pPr>
            <a:r>
              <a:rPr lang="en-GB" dirty="0" smtClean="0"/>
              <a:t>X-Mailer</a:t>
            </a:r>
            <a:r>
              <a:rPr lang="en-GB" dirty="0"/>
              <a:t>: Microsoft Office Outlook</a:t>
            </a:r>
          </a:p>
          <a:p>
            <a:pPr marL="0" indent="0">
              <a:buNone/>
            </a:pPr>
            <a:r>
              <a:rPr lang="en-GB" dirty="0" smtClean="0"/>
              <a:t>…</a:t>
            </a:r>
            <a:endParaRPr lang="en-GB" dirty="0"/>
          </a:p>
        </p:txBody>
      </p:sp>
      <p:sp>
        <p:nvSpPr>
          <p:cNvPr id="31" name="Abgerundetes Rechteck 30"/>
          <p:cNvSpPr/>
          <p:nvPr/>
        </p:nvSpPr>
        <p:spPr>
          <a:xfrm>
            <a:off x="396040" y="3728907"/>
            <a:ext cx="8136400" cy="576718"/>
          </a:xfrm>
          <a:prstGeom prst="round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346214919"/>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sz="quarter" idx="13"/>
          </p:nvPr>
        </p:nvSpPr>
        <p:spPr/>
        <p:txBody>
          <a:bodyPr>
            <a:normAutofit fontScale="85000" lnSpcReduction="10000"/>
          </a:bodyPr>
          <a:lstStyle/>
          <a:p>
            <a:r>
              <a:rPr lang="en-GB" dirty="0" smtClean="0"/>
              <a:t>The quality of phishing e-mails is usually quite bad</a:t>
            </a:r>
          </a:p>
          <a:p>
            <a:pPr lvl="1"/>
            <a:r>
              <a:rPr lang="en-GB" dirty="0" smtClean="0"/>
              <a:t>This might be on purpose</a:t>
            </a:r>
          </a:p>
          <a:p>
            <a:pPr lvl="1"/>
            <a:r>
              <a:rPr lang="en-GB" dirty="0" smtClean="0"/>
              <a:t>If someone does not realize this, the rest of the attack is more likely to succeed (=&gt; filter)</a:t>
            </a:r>
          </a:p>
          <a:p>
            <a:pPr lvl="1"/>
            <a:endParaRPr lang="en-GB" dirty="0" smtClean="0"/>
          </a:p>
          <a:p>
            <a:r>
              <a:rPr lang="en-GB" dirty="0" smtClean="0"/>
              <a:t>If the quality is good but you are in doubt: </a:t>
            </a:r>
          </a:p>
          <a:p>
            <a:pPr lvl="1"/>
            <a:r>
              <a:rPr lang="en-GB" dirty="0" smtClean="0"/>
              <a:t>Check embedded links without clicking on them (</a:t>
            </a:r>
            <a:r>
              <a:rPr lang="en-GB" dirty="0" smtClean="0"/>
              <a:t>hover</a:t>
            </a:r>
            <a:r>
              <a:rPr lang="en-GB" dirty="0" smtClean="0"/>
              <a:t>)</a:t>
            </a:r>
          </a:p>
          <a:p>
            <a:pPr lvl="2"/>
            <a:r>
              <a:rPr lang="en-GB" dirty="0" smtClean="0"/>
              <a:t>Do they point to where they want you to believe they point to?</a:t>
            </a:r>
          </a:p>
          <a:p>
            <a:pPr lvl="1"/>
            <a:r>
              <a:rPr lang="en-GB" dirty="0" smtClean="0"/>
              <a:t>Check the «from» e-mail address: </a:t>
            </a:r>
          </a:p>
          <a:p>
            <a:pPr lvl="2"/>
            <a:r>
              <a:rPr lang="en-GB" dirty="0" smtClean="0"/>
              <a:t>Do content and the address match? </a:t>
            </a:r>
          </a:p>
          <a:p>
            <a:pPr lvl="2"/>
            <a:r>
              <a:rPr lang="en-GB" dirty="0" smtClean="0"/>
              <a:t>Ask the sender whether this is legitimate using an official point of contact</a:t>
            </a:r>
          </a:p>
          <a:p>
            <a:pPr lvl="2"/>
            <a:r>
              <a:rPr lang="en-GB" dirty="0" smtClean="0"/>
              <a:t>Check the e-mail header – does the sending server’s domain match the domain in the e-mail address?</a:t>
            </a:r>
          </a:p>
          <a:p>
            <a:pPr lvl="1"/>
            <a:r>
              <a:rPr lang="en-GB" dirty="0">
                <a:solidFill>
                  <a:srgbClr val="FF0000"/>
                </a:solidFill>
              </a:rPr>
              <a:t>Google the subject/email address – is this a known phishing campaign</a:t>
            </a:r>
            <a:r>
              <a:rPr lang="en-GB" dirty="0" smtClean="0">
                <a:solidFill>
                  <a:srgbClr val="FF0000"/>
                </a:solidFill>
              </a:rPr>
              <a:t>?</a:t>
            </a:r>
            <a:endParaRPr lang="en-GB" dirty="0">
              <a:solidFill>
                <a:srgbClr val="FF0000"/>
              </a:solidFill>
            </a:endParaRPr>
          </a:p>
        </p:txBody>
      </p:sp>
      <p:sp>
        <p:nvSpPr>
          <p:cNvPr id="2" name="Titel 1"/>
          <p:cNvSpPr>
            <a:spLocks noGrp="1"/>
          </p:cNvSpPr>
          <p:nvPr>
            <p:ph type="title"/>
          </p:nvPr>
        </p:nvSpPr>
        <p:spPr/>
        <p:txBody>
          <a:bodyPr/>
          <a:lstStyle/>
          <a:p>
            <a:r>
              <a:rPr lang="de-CH" dirty="0" smtClean="0"/>
              <a:t>Summary – Phishing E-Mails</a:t>
            </a:r>
            <a:endParaRPr lang="de-CH" dirty="0"/>
          </a:p>
        </p:txBody>
      </p:sp>
      <p:sp>
        <p:nvSpPr>
          <p:cNvPr id="8" name="Datumsplatzhalter 7"/>
          <p:cNvSpPr>
            <a:spLocks noGrp="1"/>
          </p:cNvSpPr>
          <p:nvPr>
            <p:ph type="dt" sz="half" idx="2"/>
          </p:nvPr>
        </p:nvSpPr>
        <p:spPr/>
        <p:txBody>
          <a:bodyPr/>
          <a:lstStyle/>
          <a:p>
            <a:pPr>
              <a:defRPr/>
            </a:pPr>
            <a:r>
              <a:rPr lang="en-US" smtClean="0"/>
              <a:t>version 1.0</a:t>
            </a:r>
            <a:endParaRPr lang="de-DE" dirty="0"/>
          </a:p>
        </p:txBody>
      </p:sp>
      <p:sp>
        <p:nvSpPr>
          <p:cNvPr id="10" name="Fußzeilenplatzhalter 9"/>
          <p:cNvSpPr>
            <a:spLocks noGrp="1"/>
          </p:cNvSpPr>
          <p:nvPr>
            <p:ph type="ftr" sz="quarter" idx="3"/>
          </p:nvPr>
        </p:nvSpPr>
        <p:spPr/>
        <p:txBody>
          <a:bodyPr/>
          <a:lstStyle/>
          <a:p>
            <a:pPr>
              <a:defRPr/>
            </a:pPr>
            <a:r>
              <a:rPr lang="en-GB" smtClean="0"/>
              <a:t>in cooperation with Swiss Cyber Storm and ZHAW</a:t>
            </a:r>
            <a:endParaRPr lang="de-DE" dirty="0"/>
          </a:p>
        </p:txBody>
      </p:sp>
      <p:sp>
        <p:nvSpPr>
          <p:cNvPr id="11" name="Foliennummernplatzhalter 10"/>
          <p:cNvSpPr>
            <a:spLocks noGrp="1"/>
          </p:cNvSpPr>
          <p:nvPr>
            <p:ph type="sldNum" sz="quarter" idx="12"/>
          </p:nvPr>
        </p:nvSpPr>
        <p:spPr/>
        <p:txBody>
          <a:bodyPr/>
          <a:lstStyle/>
          <a:p>
            <a:pPr>
              <a:defRPr/>
            </a:pPr>
            <a:fld id="{BAA78AF3-78EF-482D-AE1C-F0F2E9F7DBE8}" type="slidenum">
              <a:rPr lang="de-DE" smtClean="0"/>
              <a:pPr>
                <a:defRPr/>
              </a:pPr>
              <a:t>37</a:t>
            </a:fld>
            <a:endParaRPr lang="de-DE"/>
          </a:p>
        </p:txBody>
      </p:sp>
    </p:spTree>
    <p:extLst>
      <p:ext uri="{BB962C8B-B14F-4D97-AF65-F5344CB8AC3E}">
        <p14:creationId xmlns:p14="http://schemas.microsoft.com/office/powerpoint/2010/main" val="2898220033"/>
      </p:ext>
    </p:extLst>
  </p:cSld>
  <p:clrMapOvr>
    <a:masterClrMapping/>
  </p:clrMapOvr>
  <p:transition>
    <p:wipe dir="d"/>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Phishing in General</a:t>
            </a:r>
            <a:endParaRPr lang="en-GB" dirty="0"/>
          </a:p>
        </p:txBody>
      </p:sp>
      <p:sp>
        <p:nvSpPr>
          <p:cNvPr id="3" name="Inhaltsplatzhalter 2"/>
          <p:cNvSpPr>
            <a:spLocks noGrp="1"/>
          </p:cNvSpPr>
          <p:nvPr>
            <p:ph sz="half" idx="1"/>
          </p:nvPr>
        </p:nvSpPr>
        <p:spPr/>
        <p:txBody>
          <a:bodyPr>
            <a:normAutofit/>
          </a:bodyPr>
          <a:lstStyle/>
          <a:p>
            <a:pPr marL="0" indent="0">
              <a:buNone/>
            </a:pPr>
            <a:r>
              <a:rPr lang="en-GB" dirty="0" smtClean="0"/>
              <a:t>Phishing is not limited to e-mail</a:t>
            </a:r>
          </a:p>
          <a:p>
            <a:r>
              <a:rPr lang="en-GB" dirty="0" smtClean="0"/>
              <a:t>Messengers like WhatsApp or Skype</a:t>
            </a:r>
          </a:p>
          <a:p>
            <a:r>
              <a:rPr lang="en-GB" dirty="0" smtClean="0"/>
              <a:t>Social media (Facebook, twitter,…)</a:t>
            </a:r>
          </a:p>
          <a:p>
            <a:r>
              <a:rPr lang="en-GB" dirty="0" smtClean="0"/>
              <a:t>Phone calls</a:t>
            </a:r>
          </a:p>
          <a:p>
            <a:r>
              <a:rPr lang="en-GB" dirty="0" smtClean="0"/>
              <a:t>…</a:t>
            </a:r>
          </a:p>
        </p:txBody>
      </p:sp>
      <p:pic>
        <p:nvPicPr>
          <p:cNvPr id="5" name="Inhaltsplatzhalter 4"/>
          <p:cNvPicPr>
            <a:picLocks noGrp="1" noChangeAspect="1"/>
          </p:cNvPicPr>
          <p:nvPr>
            <p:ph sz="half" idx="13"/>
          </p:nvPr>
        </p:nvPicPr>
        <p:blipFill rotWithShape="1">
          <a:blip r:embed="rId3"/>
          <a:srcRect b="15396"/>
          <a:stretch/>
        </p:blipFill>
        <p:spPr>
          <a:xfrm>
            <a:off x="4741494" y="1268412"/>
            <a:ext cx="3862954" cy="4910165"/>
          </a:xfrm>
          <a:prstGeom prst="rect">
            <a:avLst/>
          </a:prstGeom>
        </p:spPr>
      </p:pic>
      <p:sp>
        <p:nvSpPr>
          <p:cNvPr id="11" name="Foliennummernplatzhalter 10"/>
          <p:cNvSpPr>
            <a:spLocks noGrp="1"/>
          </p:cNvSpPr>
          <p:nvPr>
            <p:ph type="sldNum" sz="quarter" idx="16"/>
          </p:nvPr>
        </p:nvSpPr>
        <p:spPr/>
        <p:txBody>
          <a:bodyPr/>
          <a:lstStyle/>
          <a:p>
            <a:pPr>
              <a:defRPr/>
            </a:pPr>
            <a:fld id="{BAA78AF3-78EF-482D-AE1C-F0F2E9F7DBE8}" type="slidenum">
              <a:rPr lang="en-GB" smtClean="0"/>
              <a:pPr>
                <a:defRPr/>
              </a:pPr>
              <a:t>38</a:t>
            </a:fld>
            <a:endParaRPr lang="en-GB" dirty="0"/>
          </a:p>
        </p:txBody>
      </p:sp>
      <p:sp>
        <p:nvSpPr>
          <p:cNvPr id="8" name="Datumsplatzhalter 7"/>
          <p:cNvSpPr>
            <a:spLocks noGrp="1"/>
          </p:cNvSpPr>
          <p:nvPr>
            <p:ph type="dt" sz="half" idx="2"/>
          </p:nvPr>
        </p:nvSpPr>
        <p:spPr/>
        <p:txBody>
          <a:bodyPr/>
          <a:lstStyle/>
          <a:p>
            <a:pPr>
              <a:defRPr/>
            </a:pPr>
            <a:r>
              <a:rPr lang="en-GB" dirty="0" smtClean="0"/>
              <a:t>version 1.0</a:t>
            </a:r>
            <a:endParaRPr lang="en-GB" dirty="0"/>
          </a:p>
        </p:txBody>
      </p:sp>
      <p:sp>
        <p:nvSpPr>
          <p:cNvPr id="10" name="Fußzeilenplatzhalter 9"/>
          <p:cNvSpPr>
            <a:spLocks noGrp="1"/>
          </p:cNvSpPr>
          <p:nvPr>
            <p:ph type="ftr" sz="quarter" idx="3"/>
          </p:nvPr>
        </p:nvSpPr>
        <p:spPr/>
        <p:txBody>
          <a:bodyPr/>
          <a:lstStyle/>
          <a:p>
            <a:pPr>
              <a:defRPr/>
            </a:pPr>
            <a:r>
              <a:rPr lang="en-GB" dirty="0" smtClean="0"/>
              <a:t>in cooperation with Swiss Cyber Storm and ZHAW</a:t>
            </a:r>
            <a:endParaRPr lang="en-GB" dirty="0"/>
          </a:p>
        </p:txBody>
      </p:sp>
      <p:grpSp>
        <p:nvGrpSpPr>
          <p:cNvPr id="9" name="Gruppieren 8"/>
          <p:cNvGrpSpPr/>
          <p:nvPr/>
        </p:nvGrpSpPr>
        <p:grpSpPr>
          <a:xfrm>
            <a:off x="1259632" y="4221088"/>
            <a:ext cx="7200800" cy="1865960"/>
            <a:chOff x="1259632" y="4221088"/>
            <a:chExt cx="7200800" cy="1865960"/>
          </a:xfrm>
        </p:grpSpPr>
        <p:sp>
          <p:nvSpPr>
            <p:cNvPr id="12" name="Abgerundetes Rechteck 11"/>
            <p:cNvSpPr/>
            <p:nvPr/>
          </p:nvSpPr>
          <p:spPr>
            <a:xfrm>
              <a:off x="4860032" y="5084529"/>
              <a:ext cx="3600400" cy="1002519"/>
            </a:xfrm>
            <a:prstGeom prst="round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en-GB" dirty="0"/>
            </a:p>
          </p:txBody>
        </p:sp>
        <p:sp>
          <p:nvSpPr>
            <p:cNvPr id="14" name="Abgerundete rechteckige Legende 13"/>
            <p:cNvSpPr/>
            <p:nvPr/>
          </p:nvSpPr>
          <p:spPr>
            <a:xfrm>
              <a:off x="1259632" y="4221088"/>
              <a:ext cx="2940453" cy="746271"/>
            </a:xfrm>
            <a:prstGeom prst="wedgeRoundRectCallout">
              <a:avLst>
                <a:gd name="adj1" fmla="val 70795"/>
                <a:gd name="adj2" fmla="val 62094"/>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smtClean="0"/>
                <a:t>What happened here?</a:t>
              </a:r>
              <a:br>
                <a:rPr lang="en-GB" dirty="0" smtClean="0"/>
              </a:br>
              <a:r>
                <a:rPr lang="en-GB" dirty="0" smtClean="0"/>
                <a:t>Would you click on that link?</a:t>
              </a:r>
            </a:p>
          </p:txBody>
        </p:sp>
      </p:grpSp>
      <p:sp>
        <p:nvSpPr>
          <p:cNvPr id="15" name="Abgerundete rechteckige Legende 14"/>
          <p:cNvSpPr/>
          <p:nvPr/>
        </p:nvSpPr>
        <p:spPr>
          <a:xfrm>
            <a:off x="827584" y="5084529"/>
            <a:ext cx="3096344" cy="1002519"/>
          </a:xfrm>
          <a:prstGeom prst="wedgeRoundRectCallout">
            <a:avLst>
              <a:gd name="adj1" fmla="val 76231"/>
              <a:gd name="adj2" fmla="val 2953"/>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lvl="1" algn="ctr"/>
            <a:r>
              <a:rPr lang="en-GB" dirty="0"/>
              <a:t>Faking the sender does not work for most of </a:t>
            </a:r>
            <a:r>
              <a:rPr lang="en-GB" dirty="0" smtClean="0"/>
              <a:t>them. But </a:t>
            </a:r>
            <a:r>
              <a:rPr lang="en-GB" dirty="0"/>
              <a:t>you can steal user account data of legitimate users!</a:t>
            </a:r>
          </a:p>
        </p:txBody>
      </p:sp>
    </p:spTree>
    <p:extLst>
      <p:ext uri="{BB962C8B-B14F-4D97-AF65-F5344CB8AC3E}">
        <p14:creationId xmlns:p14="http://schemas.microsoft.com/office/powerpoint/2010/main" val="2396778938"/>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pPr>
              <a:defRPr/>
            </a:pPr>
            <a:fld id="{BAA78AF3-78EF-482D-AE1C-F0F2E9F7DBE8}" type="slidenum">
              <a:rPr lang="en-GB" smtClean="0"/>
              <a:pPr>
                <a:defRPr/>
              </a:pPr>
              <a:t>39</a:t>
            </a:fld>
            <a:endParaRPr lang="en-GB" dirty="0"/>
          </a:p>
        </p:txBody>
      </p:sp>
      <p:sp>
        <p:nvSpPr>
          <p:cNvPr id="3" name="Inhaltsplatzhalter 2"/>
          <p:cNvSpPr>
            <a:spLocks noGrp="1"/>
          </p:cNvSpPr>
          <p:nvPr>
            <p:ph sz="quarter" idx="13"/>
          </p:nvPr>
        </p:nvSpPr>
        <p:spPr/>
        <p:txBody>
          <a:bodyPr>
            <a:normAutofit/>
          </a:bodyPr>
          <a:lstStyle/>
          <a:p>
            <a:r>
              <a:rPr lang="en-GB" dirty="0" smtClean="0"/>
              <a:t>Non-technical attack vector</a:t>
            </a:r>
          </a:p>
          <a:p>
            <a:r>
              <a:rPr lang="en-GB" dirty="0" smtClean="0"/>
              <a:t>Psychological manipulation of people into performing actions or divulging confidential information</a:t>
            </a:r>
          </a:p>
          <a:p>
            <a:r>
              <a:rPr lang="en-GB" dirty="0" smtClean="0"/>
              <a:t>A type of confidence trick for the purpose of information gathering, fraud, or system access</a:t>
            </a:r>
          </a:p>
          <a:p>
            <a:r>
              <a:rPr lang="en-GB" dirty="0" smtClean="0"/>
              <a:t>It is often one of many steps in a more complex fraud scheme</a:t>
            </a:r>
          </a:p>
          <a:p>
            <a:endParaRPr lang="en-GB" dirty="0" smtClean="0"/>
          </a:p>
        </p:txBody>
      </p:sp>
      <p:sp>
        <p:nvSpPr>
          <p:cNvPr id="4" name="Titel 3"/>
          <p:cNvSpPr>
            <a:spLocks noGrp="1"/>
          </p:cNvSpPr>
          <p:nvPr>
            <p:ph type="title"/>
          </p:nvPr>
        </p:nvSpPr>
        <p:spPr/>
        <p:txBody>
          <a:bodyPr/>
          <a:lstStyle/>
          <a:p>
            <a:r>
              <a:rPr lang="en-GB" dirty="0" smtClean="0"/>
              <a:t>Social Engineering</a:t>
            </a:r>
            <a:endParaRPr lang="en-GB" dirty="0"/>
          </a:p>
        </p:txBody>
      </p:sp>
      <p:sp>
        <p:nvSpPr>
          <p:cNvPr id="5" name="Datumsplatzhalter 4"/>
          <p:cNvSpPr>
            <a:spLocks noGrp="1"/>
          </p:cNvSpPr>
          <p:nvPr>
            <p:ph type="dt" sz="half" idx="2"/>
          </p:nvPr>
        </p:nvSpPr>
        <p:spPr/>
        <p:txBody>
          <a:bodyPr/>
          <a:lstStyle/>
          <a:p>
            <a:pPr>
              <a:defRPr/>
            </a:pPr>
            <a:r>
              <a:rPr lang="en-GB" dirty="0" smtClean="0"/>
              <a:t>version 1.0</a:t>
            </a:r>
            <a:endParaRPr lang="en-GB" dirty="0"/>
          </a:p>
        </p:txBody>
      </p:sp>
      <p:sp>
        <p:nvSpPr>
          <p:cNvPr id="6" name="Fußzeilenplatzhalter 5"/>
          <p:cNvSpPr>
            <a:spLocks noGrp="1"/>
          </p:cNvSpPr>
          <p:nvPr>
            <p:ph type="ftr" sz="quarter" idx="3"/>
          </p:nvPr>
        </p:nvSpPr>
        <p:spPr/>
        <p:txBody>
          <a:bodyPr/>
          <a:lstStyle/>
          <a:p>
            <a:pPr>
              <a:defRPr/>
            </a:pPr>
            <a:r>
              <a:rPr lang="en-GB" dirty="0" smtClean="0"/>
              <a:t>in cooperation with Swiss Cyber Storm and ZHAW</a:t>
            </a:r>
            <a:endParaRPr lang="en-GB" dirty="0"/>
          </a:p>
        </p:txBody>
      </p:sp>
    </p:spTree>
    <p:extLst>
      <p:ext uri="{BB962C8B-B14F-4D97-AF65-F5344CB8AC3E}">
        <p14:creationId xmlns:p14="http://schemas.microsoft.com/office/powerpoint/2010/main" val="4076122889"/>
      </p:ext>
    </p:extLst>
  </p:cSld>
  <p:clrMapOvr>
    <a:masterClrMapping/>
  </p:clrMapOvr>
  <p:transition>
    <p:wipe dir="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p:txBody>
          <a:bodyPr/>
          <a:lstStyle/>
          <a:p>
            <a:r>
              <a:rPr lang="de-CH" dirty="0" smtClean="0"/>
              <a:t>Hijacking User Accounts</a:t>
            </a:r>
            <a:endParaRPr lang="de-CH" dirty="0"/>
          </a:p>
        </p:txBody>
      </p:sp>
      <p:sp>
        <p:nvSpPr>
          <p:cNvPr id="2" name="Untertitel 1"/>
          <p:cNvSpPr>
            <a:spLocks noGrp="1"/>
          </p:cNvSpPr>
          <p:nvPr>
            <p:ph type="subTitle" idx="1"/>
          </p:nvPr>
        </p:nvSpPr>
        <p:spPr/>
        <p:txBody>
          <a:bodyPr/>
          <a:lstStyle/>
          <a:p>
            <a:endParaRPr lang="en-GB"/>
          </a:p>
        </p:txBody>
      </p:sp>
      <p:pic>
        <p:nvPicPr>
          <p:cNvPr id="16386" name="Picture 2" descr="Man accused of hijacking 90 internet accounts"/>
          <p:cNvPicPr>
            <a:picLocks noChangeAspect="1" noChangeArrowheads="1"/>
          </p:cNvPicPr>
          <p:nvPr/>
        </p:nvPicPr>
        <p:blipFill rotWithShape="1">
          <a:blip r:embed="rId2">
            <a:extLst>
              <a:ext uri="{28A0092B-C50C-407E-A947-70E740481C1C}">
                <a14:useLocalDpi xmlns:a14="http://schemas.microsoft.com/office/drawing/2010/main" val="0"/>
              </a:ext>
            </a:extLst>
          </a:blip>
          <a:srcRect l="15686" t="-333"/>
          <a:stretch/>
        </p:blipFill>
        <p:spPr bwMode="auto">
          <a:xfrm>
            <a:off x="683568" y="620688"/>
            <a:ext cx="3096344" cy="277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3366058"/>
      </p:ext>
    </p:extLst>
  </p:cSld>
  <p:clrMapOvr>
    <a:masterClrMapping/>
  </p:clrMapOvr>
  <p:transition>
    <p:wipe dir="d"/>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liennummernplatzhalter 10"/>
          <p:cNvSpPr>
            <a:spLocks noGrp="1"/>
          </p:cNvSpPr>
          <p:nvPr>
            <p:ph type="sldNum" sz="quarter" idx="12"/>
          </p:nvPr>
        </p:nvSpPr>
        <p:spPr/>
        <p:txBody>
          <a:bodyPr/>
          <a:lstStyle/>
          <a:p>
            <a:pPr>
              <a:defRPr/>
            </a:pPr>
            <a:fld id="{BAA78AF3-78EF-482D-AE1C-F0F2E9F7DBE8}" type="slidenum">
              <a:rPr lang="en-GB" smtClean="0"/>
              <a:pPr>
                <a:defRPr/>
              </a:pPr>
              <a:t>40</a:t>
            </a:fld>
            <a:endParaRPr lang="en-GB" dirty="0"/>
          </a:p>
        </p:txBody>
      </p:sp>
      <p:sp>
        <p:nvSpPr>
          <p:cNvPr id="3" name="Inhaltsplatzhalter 2"/>
          <p:cNvSpPr>
            <a:spLocks noGrp="1"/>
          </p:cNvSpPr>
          <p:nvPr>
            <p:ph sz="quarter" idx="13"/>
          </p:nvPr>
        </p:nvSpPr>
        <p:spPr/>
        <p:txBody>
          <a:bodyPr>
            <a:normAutofit/>
          </a:bodyPr>
          <a:lstStyle/>
          <a:p>
            <a:r>
              <a:rPr lang="en-GB" dirty="0" smtClean="0"/>
              <a:t>Demo and discussion</a:t>
            </a:r>
          </a:p>
        </p:txBody>
      </p:sp>
      <p:sp>
        <p:nvSpPr>
          <p:cNvPr id="2" name="Titel 1"/>
          <p:cNvSpPr>
            <a:spLocks noGrp="1"/>
          </p:cNvSpPr>
          <p:nvPr>
            <p:ph type="title"/>
          </p:nvPr>
        </p:nvSpPr>
        <p:spPr/>
        <p:txBody>
          <a:bodyPr/>
          <a:lstStyle/>
          <a:p>
            <a:r>
              <a:rPr lang="en-GB" dirty="0" smtClean="0"/>
              <a:t>Phishing – One Final Example</a:t>
            </a:r>
            <a:endParaRPr lang="en-GB" dirty="0"/>
          </a:p>
        </p:txBody>
      </p:sp>
      <p:sp>
        <p:nvSpPr>
          <p:cNvPr id="8" name="Datumsplatzhalter 7"/>
          <p:cNvSpPr>
            <a:spLocks noGrp="1"/>
          </p:cNvSpPr>
          <p:nvPr>
            <p:ph type="dt" sz="half" idx="2"/>
          </p:nvPr>
        </p:nvSpPr>
        <p:spPr/>
        <p:txBody>
          <a:bodyPr/>
          <a:lstStyle/>
          <a:p>
            <a:pPr>
              <a:defRPr/>
            </a:pPr>
            <a:r>
              <a:rPr lang="en-GB" dirty="0" smtClean="0"/>
              <a:t>version 1.0</a:t>
            </a:r>
            <a:endParaRPr lang="en-GB" dirty="0"/>
          </a:p>
        </p:txBody>
      </p:sp>
      <p:sp>
        <p:nvSpPr>
          <p:cNvPr id="10" name="Fußzeilenplatzhalter 9"/>
          <p:cNvSpPr>
            <a:spLocks noGrp="1"/>
          </p:cNvSpPr>
          <p:nvPr>
            <p:ph type="ftr" sz="quarter" idx="3"/>
          </p:nvPr>
        </p:nvSpPr>
        <p:spPr/>
        <p:txBody>
          <a:bodyPr/>
          <a:lstStyle/>
          <a:p>
            <a:pPr>
              <a:defRPr/>
            </a:pPr>
            <a:r>
              <a:rPr lang="en-GB" dirty="0" smtClean="0"/>
              <a:t>in cooperation with Swiss Cyber Storm and ZHAW</a:t>
            </a:r>
            <a:endParaRPr lang="en-GB" dirty="0"/>
          </a:p>
        </p:txBody>
      </p:sp>
    </p:spTree>
    <p:extLst>
      <p:ext uri="{BB962C8B-B14F-4D97-AF65-F5344CB8AC3E}">
        <p14:creationId xmlns:p14="http://schemas.microsoft.com/office/powerpoint/2010/main" val="2245043001"/>
      </p:ext>
    </p:extLst>
  </p:cSld>
  <p:clrMapOvr>
    <a:masterClrMapping/>
  </p:clrMapOvr>
  <p:transition>
    <p:wipe dir="d"/>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4040248" y="1434612"/>
            <a:ext cx="4870756" cy="4642338"/>
          </a:xfrm>
        </p:spPr>
        <p:txBody>
          <a:bodyPr>
            <a:normAutofit/>
          </a:bodyPr>
          <a:lstStyle/>
          <a:p>
            <a:r>
              <a:rPr lang="en-GB" dirty="0" smtClean="0"/>
              <a:t>Do I really have relatives in Nigeria?</a:t>
            </a:r>
          </a:p>
          <a:p>
            <a:r>
              <a:rPr lang="en-GB" dirty="0" smtClean="0"/>
              <a:t>Did I really win in the lottery?</a:t>
            </a:r>
          </a:p>
          <a:p>
            <a:r>
              <a:rPr lang="en-GB" dirty="0" smtClean="0"/>
              <a:t>Would company X really ask for my user account data by e-mail?</a:t>
            </a:r>
          </a:p>
          <a:p>
            <a:r>
              <a:rPr lang="en-GB" dirty="0" smtClean="0"/>
              <a:t>…</a:t>
            </a:r>
            <a:endParaRPr lang="en-GB" dirty="0"/>
          </a:p>
        </p:txBody>
      </p:sp>
      <p:sp>
        <p:nvSpPr>
          <p:cNvPr id="2" name="Title 1"/>
          <p:cNvSpPr>
            <a:spLocks noGrp="1"/>
          </p:cNvSpPr>
          <p:nvPr>
            <p:ph type="title"/>
          </p:nvPr>
        </p:nvSpPr>
        <p:spPr/>
        <p:txBody>
          <a:bodyPr/>
          <a:lstStyle/>
          <a:p>
            <a:r>
              <a:rPr lang="en-GB" dirty="0" smtClean="0"/>
              <a:t>First Line of Defence – Use Your Common Sense!</a:t>
            </a:r>
            <a:endParaRPr lang="en-GB" dirty="0"/>
          </a:p>
        </p:txBody>
      </p:sp>
      <p:pic>
        <p:nvPicPr>
          <p:cNvPr id="117762" name="Picture 2" descr="http://image.karneval-megastore.de/big/25033-1.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55576" y="1439530"/>
            <a:ext cx="2658757" cy="4583735"/>
          </a:xfrm>
          <a:prstGeom prst="rect">
            <a:avLst/>
          </a:prstGeom>
          <a:noFill/>
          <a:extLst>
            <a:ext uri="{909E8E84-426E-40DD-AFC4-6F175D3DCCD1}">
              <a14:hiddenFill xmlns:a14="http://schemas.microsoft.com/office/drawing/2010/main">
                <a:solidFill>
                  <a:srgbClr val="FFFFFF"/>
                </a:solidFill>
              </a14:hiddenFill>
            </a:ext>
          </a:extLst>
        </p:spPr>
      </p:pic>
      <p:sp>
        <p:nvSpPr>
          <p:cNvPr id="8" name="Datumsplatzhalter 7"/>
          <p:cNvSpPr>
            <a:spLocks noGrp="1"/>
          </p:cNvSpPr>
          <p:nvPr>
            <p:ph type="dt" sz="half" idx="2"/>
          </p:nvPr>
        </p:nvSpPr>
        <p:spPr/>
        <p:txBody>
          <a:bodyPr/>
          <a:lstStyle/>
          <a:p>
            <a:pPr>
              <a:defRPr/>
            </a:pPr>
            <a:r>
              <a:rPr lang="en-GB" dirty="0" smtClean="0"/>
              <a:t>version 1.0</a:t>
            </a:r>
            <a:endParaRPr lang="en-GB" dirty="0"/>
          </a:p>
        </p:txBody>
      </p:sp>
      <p:sp>
        <p:nvSpPr>
          <p:cNvPr id="10" name="Fußzeilenplatzhalter 9"/>
          <p:cNvSpPr>
            <a:spLocks noGrp="1"/>
          </p:cNvSpPr>
          <p:nvPr>
            <p:ph type="ftr" sz="quarter" idx="3"/>
          </p:nvPr>
        </p:nvSpPr>
        <p:spPr/>
        <p:txBody>
          <a:bodyPr/>
          <a:lstStyle/>
          <a:p>
            <a:pPr>
              <a:defRPr/>
            </a:pPr>
            <a:r>
              <a:rPr lang="en-GB" dirty="0" smtClean="0"/>
              <a:t>in cooperation with Swiss Cyber Storm and ZHAW</a:t>
            </a:r>
            <a:endParaRPr lang="en-GB" dirty="0"/>
          </a:p>
        </p:txBody>
      </p:sp>
      <p:sp>
        <p:nvSpPr>
          <p:cNvPr id="11" name="Foliennummernplatzhalter 10"/>
          <p:cNvSpPr>
            <a:spLocks noGrp="1"/>
          </p:cNvSpPr>
          <p:nvPr>
            <p:ph type="sldNum" sz="quarter" idx="12"/>
          </p:nvPr>
        </p:nvSpPr>
        <p:spPr/>
        <p:txBody>
          <a:bodyPr/>
          <a:lstStyle/>
          <a:p>
            <a:pPr>
              <a:defRPr/>
            </a:pPr>
            <a:fld id="{BAA78AF3-78EF-482D-AE1C-F0F2E9F7DBE8}" type="slidenum">
              <a:rPr lang="en-GB" smtClean="0"/>
              <a:pPr>
                <a:defRPr/>
              </a:pPr>
              <a:t>41</a:t>
            </a:fld>
            <a:endParaRPr lang="en-GB" dirty="0"/>
          </a:p>
        </p:txBody>
      </p:sp>
    </p:spTree>
    <p:extLst>
      <p:ext uri="{BB962C8B-B14F-4D97-AF65-F5344CB8AC3E}">
        <p14:creationId xmlns:p14="http://schemas.microsoft.com/office/powerpoint/2010/main" val="2268231080"/>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2500"/>
                            </p:stCondLst>
                            <p:childTnLst>
                              <p:par>
                                <p:cTn id="9" presetID="10" presetClass="entr" presetSubtype="0" fill="hold" nodeType="afterEffect">
                                  <p:stCondLst>
                                    <p:cond delay="2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5000"/>
                            </p:stCondLst>
                            <p:childTnLst>
                              <p:par>
                                <p:cTn id="13" presetID="10" presetClass="entr" presetSubtype="0" fill="hold" nodeType="afterEffect">
                                  <p:stCondLst>
                                    <p:cond delay="2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7500"/>
                            </p:stCondLst>
                            <p:childTnLst>
                              <p:par>
                                <p:cTn id="17" presetID="10" presetClass="entr" presetSubtype="0" fill="hold" nodeType="afterEffect">
                                  <p:stCondLst>
                                    <p:cond delay="20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3"/>
          <a:stretch>
            <a:fillRect/>
          </a:stretch>
        </p:blipFill>
        <p:spPr>
          <a:xfrm>
            <a:off x="2891280" y="3154942"/>
            <a:ext cx="5814429" cy="2793867"/>
          </a:xfrm>
          <a:prstGeom prst="rect">
            <a:avLst/>
          </a:prstGeom>
        </p:spPr>
      </p:pic>
      <p:sp>
        <p:nvSpPr>
          <p:cNvPr id="3" name="Inhaltsplatzhalter 2"/>
          <p:cNvSpPr>
            <a:spLocks noGrp="1"/>
          </p:cNvSpPr>
          <p:nvPr>
            <p:ph sz="quarter" idx="13"/>
          </p:nvPr>
        </p:nvSpPr>
        <p:spPr/>
        <p:txBody>
          <a:bodyPr/>
          <a:lstStyle/>
          <a:p>
            <a:pPr marL="914400" lvl="2" indent="0">
              <a:buNone/>
            </a:pPr>
            <a:endParaRPr lang="en-GB" dirty="0" smtClean="0"/>
          </a:p>
          <a:p>
            <a:pPr lvl="2"/>
            <a:endParaRPr lang="en-GB" dirty="0" smtClean="0"/>
          </a:p>
        </p:txBody>
      </p:sp>
      <p:sp>
        <p:nvSpPr>
          <p:cNvPr id="2" name="Titel 1"/>
          <p:cNvSpPr>
            <a:spLocks noGrp="1"/>
          </p:cNvSpPr>
          <p:nvPr>
            <p:ph type="title"/>
          </p:nvPr>
        </p:nvSpPr>
        <p:spPr/>
        <p:txBody>
          <a:bodyPr/>
          <a:lstStyle/>
          <a:p>
            <a:r>
              <a:rPr lang="en-GB" dirty="0" smtClean="0"/>
              <a:t>Second Line of Defence: Trust but verify!</a:t>
            </a:r>
            <a:endParaRPr lang="en-GB" dirty="0"/>
          </a:p>
        </p:txBody>
      </p:sp>
      <p:pic>
        <p:nvPicPr>
          <p:cNvPr id="14340" name="Picture 4" descr="fragen-und-antworten-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699" y="1340768"/>
            <a:ext cx="3384376" cy="2383166"/>
          </a:xfrm>
          <a:prstGeom prst="rect">
            <a:avLst/>
          </a:prstGeom>
          <a:noFill/>
          <a:extLst>
            <a:ext uri="{909E8E84-426E-40DD-AFC4-6F175D3DCCD1}">
              <a14:hiddenFill xmlns:a14="http://schemas.microsoft.com/office/drawing/2010/main">
                <a:solidFill>
                  <a:srgbClr val="FFFFFF"/>
                </a:solidFill>
              </a14:hiddenFill>
            </a:ext>
          </a:extLst>
        </p:spPr>
      </p:pic>
      <p:sp>
        <p:nvSpPr>
          <p:cNvPr id="9" name="Datumsplatzhalter 8"/>
          <p:cNvSpPr>
            <a:spLocks noGrp="1"/>
          </p:cNvSpPr>
          <p:nvPr>
            <p:ph type="dt" sz="half" idx="2"/>
          </p:nvPr>
        </p:nvSpPr>
        <p:spPr/>
        <p:txBody>
          <a:bodyPr/>
          <a:lstStyle/>
          <a:p>
            <a:pPr>
              <a:defRPr/>
            </a:pPr>
            <a:r>
              <a:rPr lang="en-GB" dirty="0" smtClean="0"/>
              <a:t>version 1.0</a:t>
            </a:r>
            <a:endParaRPr lang="en-GB" dirty="0"/>
          </a:p>
        </p:txBody>
      </p:sp>
      <p:sp>
        <p:nvSpPr>
          <p:cNvPr id="11" name="Fußzeilenplatzhalter 10"/>
          <p:cNvSpPr>
            <a:spLocks noGrp="1"/>
          </p:cNvSpPr>
          <p:nvPr>
            <p:ph type="ftr" sz="quarter" idx="3"/>
          </p:nvPr>
        </p:nvSpPr>
        <p:spPr/>
        <p:txBody>
          <a:bodyPr/>
          <a:lstStyle/>
          <a:p>
            <a:pPr>
              <a:defRPr/>
            </a:pPr>
            <a:r>
              <a:rPr lang="en-GB" dirty="0" smtClean="0"/>
              <a:t>in cooperation with Swiss Cyber Storm and ZHAW</a:t>
            </a:r>
            <a:endParaRPr lang="en-GB" dirty="0"/>
          </a:p>
        </p:txBody>
      </p:sp>
      <p:sp>
        <p:nvSpPr>
          <p:cNvPr id="12" name="Foliennummernplatzhalter 11"/>
          <p:cNvSpPr>
            <a:spLocks noGrp="1"/>
          </p:cNvSpPr>
          <p:nvPr>
            <p:ph type="sldNum" sz="quarter" idx="12"/>
          </p:nvPr>
        </p:nvSpPr>
        <p:spPr/>
        <p:txBody>
          <a:bodyPr/>
          <a:lstStyle/>
          <a:p>
            <a:pPr>
              <a:defRPr/>
            </a:pPr>
            <a:fld id="{BAA78AF3-78EF-482D-AE1C-F0F2E9F7DBE8}" type="slidenum">
              <a:rPr lang="en-GB" smtClean="0"/>
              <a:pPr>
                <a:defRPr/>
              </a:pPr>
              <a:t>42</a:t>
            </a:fld>
            <a:endParaRPr lang="en-GB" dirty="0"/>
          </a:p>
        </p:txBody>
      </p:sp>
    </p:spTree>
    <p:extLst>
      <p:ext uri="{BB962C8B-B14F-4D97-AF65-F5344CB8AC3E}">
        <p14:creationId xmlns:p14="http://schemas.microsoft.com/office/powerpoint/2010/main" val="2936636152"/>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p:txBody>
          <a:bodyPr/>
          <a:lstStyle/>
          <a:p>
            <a:r>
              <a:rPr lang="de-CH" dirty="0"/>
              <a:t>Hijacking User Accounts</a:t>
            </a:r>
            <a:br>
              <a:rPr lang="de-CH" dirty="0"/>
            </a:br>
            <a:endParaRPr lang="de-CH" dirty="0"/>
          </a:p>
        </p:txBody>
      </p:sp>
      <p:sp>
        <p:nvSpPr>
          <p:cNvPr id="9" name="Untertitel 8"/>
          <p:cNvSpPr>
            <a:spLocks noGrp="1"/>
          </p:cNvSpPr>
          <p:nvPr>
            <p:ph type="subTitle" idx="1"/>
          </p:nvPr>
        </p:nvSpPr>
        <p:spPr/>
        <p:txBody>
          <a:bodyPr/>
          <a:lstStyle/>
          <a:p>
            <a:r>
              <a:rPr lang="de-CH" dirty="0" smtClean="0"/>
              <a:t>Malware</a:t>
            </a:r>
            <a:endParaRPr lang="en-GB" dirty="0"/>
          </a:p>
        </p:txBody>
      </p:sp>
    </p:spTree>
    <p:extLst>
      <p:ext uri="{BB962C8B-B14F-4D97-AF65-F5344CB8AC3E}">
        <p14:creationId xmlns:p14="http://schemas.microsoft.com/office/powerpoint/2010/main" val="595036802"/>
      </p:ext>
    </p:extLst>
  </p:cSld>
  <p:clrMapOvr>
    <a:masterClrMapping/>
  </p:clrMapOvr>
  <p:transition>
    <p:wipe dir="d"/>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2"/>
          <p:cNvGraphicFramePr>
            <a:graphicFrameLocks noGrp="1" noChangeAspect="1"/>
          </p:cNvGraphicFramePr>
          <p:nvPr>
            <p:ph sz="quarter" idx="13"/>
            <p:extLst>
              <p:ext uri="{D42A27DB-BD31-4B8C-83A1-F6EECF244321}">
                <p14:modId xmlns:p14="http://schemas.microsoft.com/office/powerpoint/2010/main" val="978065594"/>
              </p:ext>
            </p:extLst>
          </p:nvPr>
        </p:nvGraphicFramePr>
        <p:xfrm>
          <a:off x="1050925" y="1484784"/>
          <a:ext cx="6958013" cy="4608512"/>
        </p:xfrm>
        <a:graphic>
          <a:graphicData uri="http://schemas.openxmlformats.org/presentationml/2006/ole">
            <mc:AlternateContent xmlns:mc="http://schemas.openxmlformats.org/markup-compatibility/2006">
              <mc:Choice xmlns:v="urn:schemas-microsoft-com:vml" Requires="v">
                <p:oleObj spid="_x0000_s15421" name="Visio" r:id="rId4" imgW="7705703" imgH="5104072" progId="Visio.Drawing.11">
                  <p:embed/>
                </p:oleObj>
              </mc:Choice>
              <mc:Fallback>
                <p:oleObj name="Visio" r:id="rId4" imgW="7705703" imgH="5104072" progId="Visio.Drawing.11">
                  <p:embed/>
                  <p:pic>
                    <p:nvPicPr>
                      <p:cNvPr id="0" name=""/>
                      <p:cNvPicPr>
                        <a:picLocks noGrp="1" noChangeAspect="1" noChangeArrowheads="1"/>
                      </p:cNvPicPr>
                      <p:nvPr/>
                    </p:nvPicPr>
                    <p:blipFill>
                      <a:blip r:embed="rId5"/>
                      <a:srcRect/>
                      <a:stretch>
                        <a:fillRect/>
                      </a:stretch>
                    </p:blipFill>
                    <p:spPr bwMode="auto">
                      <a:xfrm>
                        <a:off x="1050925" y="1484784"/>
                        <a:ext cx="6958013" cy="4608512"/>
                      </a:xfrm>
                      <a:prstGeom prst="rect">
                        <a:avLst/>
                      </a:prstGeom>
                      <a:noFill/>
                      <a:ln>
                        <a:noFill/>
                      </a:ln>
                      <a:effectLst/>
                      <a:extLst>
                        <a:ext uri="{909E8E84-426E-40DD-AFC4-6F175D3DCCD1}">
                          <a14:hiddenFill xmlns:a14="http://schemas.microsoft.com/office/drawing/2010/main">
                            <a:gradFill rotWithShape="0">
                              <a:gsLst>
                                <a:gs pos="0">
                                  <a:schemeClr val="bg1"/>
                                </a:gs>
                                <a:gs pos="100000">
                                  <a:srgbClr val="FFFFFF"/>
                                </a:gs>
                              </a:gsLst>
                              <a:lin ang="5400000" scaled="1"/>
                            </a:gradFill>
                          </a14:hiddenFill>
                        </a:ext>
                        <a:ext uri="{91240B29-F687-4F45-9708-019B960494DF}">
                          <a14:hiddenLine xmlns:a14="http://schemas.microsoft.com/office/drawing/2010/main" w="0" cap="rnd">
                            <a:solidFill>
                              <a:schemeClr val="tx1"/>
                            </a:solidFill>
                            <a:prstDash val="sysDot"/>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1" name="Rectangle 3"/>
          <p:cNvSpPr>
            <a:spLocks noGrp="1" noChangeArrowheads="1"/>
          </p:cNvSpPr>
          <p:nvPr>
            <p:ph type="title"/>
          </p:nvPr>
        </p:nvSpPr>
        <p:spPr/>
        <p:txBody>
          <a:bodyPr/>
          <a:lstStyle/>
          <a:p>
            <a:r>
              <a:rPr lang="en-US" dirty="0" smtClean="0"/>
              <a:t>Using Malware to Hijack User Accounts</a:t>
            </a:r>
            <a:endParaRPr lang="de-CH" dirty="0" smtClean="0"/>
          </a:p>
        </p:txBody>
      </p:sp>
      <p:grpSp>
        <p:nvGrpSpPr>
          <p:cNvPr id="2" name="Group 4"/>
          <p:cNvGrpSpPr>
            <a:grpSpLocks/>
          </p:cNvGrpSpPr>
          <p:nvPr/>
        </p:nvGrpSpPr>
        <p:grpSpPr bwMode="auto">
          <a:xfrm>
            <a:off x="238731" y="1231863"/>
            <a:ext cx="1196441" cy="1010878"/>
            <a:chOff x="2794" y="31"/>
            <a:chExt cx="544" cy="944"/>
          </a:xfrm>
        </p:grpSpPr>
        <p:sp>
          <p:nvSpPr>
            <p:cNvPr id="2060" name="Text Box 5"/>
            <p:cNvSpPr txBox="1">
              <a:spLocks noChangeArrowheads="1"/>
            </p:cNvSpPr>
            <p:nvPr/>
          </p:nvSpPr>
          <p:spPr bwMode="auto">
            <a:xfrm>
              <a:off x="2794" y="681"/>
              <a:ext cx="544"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cap="rnd">
                  <a:solidFill>
                    <a:srgbClr val="000000"/>
                  </a:solidFill>
                  <a:prstDash val="sysDot"/>
                  <a:miter lim="800000"/>
                  <a:headEnd type="none" w="sm" len="sm"/>
                  <a:tailEnd type="none" w="sm" len="sm"/>
                </a14:hiddenLine>
              </a:ext>
            </a:extLst>
          </p:spPr>
          <p:txBody>
            <a:bodyPr lIns="86400" tIns="43200" rIns="86400" bIns="43200">
              <a:spAutoFit/>
            </a:bodyPr>
            <a:lstStyle>
              <a:lvl1pPr>
                <a:defRPr sz="3200">
                  <a:solidFill>
                    <a:schemeClr val="tx1"/>
                  </a:solidFill>
                  <a:latin typeface="Arial Rounded MT Bold" pitchFamily="34" charset="0"/>
                </a:defRPr>
              </a:lvl1pPr>
              <a:lvl2pPr marL="742950" indent="-285750">
                <a:defRPr sz="3200">
                  <a:solidFill>
                    <a:schemeClr val="tx1"/>
                  </a:solidFill>
                  <a:latin typeface="Arial Rounded MT Bold" pitchFamily="34" charset="0"/>
                </a:defRPr>
              </a:lvl2pPr>
              <a:lvl3pPr marL="1143000" indent="-228600">
                <a:defRPr sz="3200">
                  <a:solidFill>
                    <a:schemeClr val="tx1"/>
                  </a:solidFill>
                  <a:latin typeface="Arial Rounded MT Bold" pitchFamily="34" charset="0"/>
                </a:defRPr>
              </a:lvl3pPr>
              <a:lvl4pPr marL="1600200" indent="-228600">
                <a:defRPr sz="3200">
                  <a:solidFill>
                    <a:schemeClr val="tx1"/>
                  </a:solidFill>
                  <a:latin typeface="Arial Rounded MT Bold" pitchFamily="34" charset="0"/>
                </a:defRPr>
              </a:lvl4pPr>
              <a:lvl5pPr marL="2057400" indent="-228600">
                <a:defRPr sz="3200">
                  <a:solidFill>
                    <a:schemeClr val="tx1"/>
                  </a:solidFill>
                  <a:latin typeface="Arial Rounded MT Bold" pitchFamily="34" charset="0"/>
                </a:defRPr>
              </a:lvl5pPr>
              <a:lvl6pPr marL="2514600" indent="-228600" eaLnBrk="0" fontAlgn="base" hangingPunct="0">
                <a:spcBef>
                  <a:spcPct val="0"/>
                </a:spcBef>
                <a:spcAft>
                  <a:spcPct val="0"/>
                </a:spcAft>
                <a:defRPr sz="3200">
                  <a:solidFill>
                    <a:schemeClr val="tx1"/>
                  </a:solidFill>
                  <a:latin typeface="Arial Rounded MT Bold" pitchFamily="34" charset="0"/>
                </a:defRPr>
              </a:lvl6pPr>
              <a:lvl7pPr marL="2971800" indent="-228600" eaLnBrk="0" fontAlgn="base" hangingPunct="0">
                <a:spcBef>
                  <a:spcPct val="0"/>
                </a:spcBef>
                <a:spcAft>
                  <a:spcPct val="0"/>
                </a:spcAft>
                <a:defRPr sz="3200">
                  <a:solidFill>
                    <a:schemeClr val="tx1"/>
                  </a:solidFill>
                  <a:latin typeface="Arial Rounded MT Bold" pitchFamily="34" charset="0"/>
                </a:defRPr>
              </a:lvl7pPr>
              <a:lvl8pPr marL="3429000" indent="-228600" eaLnBrk="0" fontAlgn="base" hangingPunct="0">
                <a:spcBef>
                  <a:spcPct val="0"/>
                </a:spcBef>
                <a:spcAft>
                  <a:spcPct val="0"/>
                </a:spcAft>
                <a:defRPr sz="3200">
                  <a:solidFill>
                    <a:schemeClr val="tx1"/>
                  </a:solidFill>
                  <a:latin typeface="Arial Rounded MT Bold" pitchFamily="34" charset="0"/>
                </a:defRPr>
              </a:lvl8pPr>
              <a:lvl9pPr marL="3886200" indent="-228600" eaLnBrk="0" fontAlgn="base" hangingPunct="0">
                <a:spcBef>
                  <a:spcPct val="0"/>
                </a:spcBef>
                <a:spcAft>
                  <a:spcPct val="0"/>
                </a:spcAft>
                <a:defRPr sz="3200">
                  <a:solidFill>
                    <a:schemeClr val="tx1"/>
                  </a:solidFill>
                  <a:latin typeface="Arial Rounded MT Bold" pitchFamily="34" charset="0"/>
                </a:defRPr>
              </a:lvl9pPr>
            </a:lstStyle>
            <a:p>
              <a:pPr algn="ctr">
                <a:spcBef>
                  <a:spcPct val="50000"/>
                </a:spcBef>
              </a:pPr>
              <a:r>
                <a:rPr lang="de-CH" sz="1477" dirty="0"/>
                <a:t>Mail</a:t>
              </a:r>
            </a:p>
          </p:txBody>
        </p:sp>
        <p:pic>
          <p:nvPicPr>
            <p:cNvPr id="2061" name="Picture 6" descr="skullxbone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1"/>
              <a:ext cx="499" cy="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 name="Freeform 14"/>
          <p:cNvSpPr/>
          <p:nvPr/>
        </p:nvSpPr>
        <p:spPr bwMode="auto">
          <a:xfrm>
            <a:off x="2039014" y="2492896"/>
            <a:ext cx="4684162" cy="694514"/>
          </a:xfrm>
          <a:custGeom>
            <a:avLst/>
            <a:gdLst>
              <a:gd name="connsiteX0" fmla="*/ 0 w 5074509"/>
              <a:gd name="connsiteY0" fmla="*/ 0 h 752390"/>
              <a:gd name="connsiteX1" fmla="*/ 766119 w 5074509"/>
              <a:gd name="connsiteY1" fmla="*/ 444843 h 752390"/>
              <a:gd name="connsiteX2" fmla="*/ 2553730 w 5074509"/>
              <a:gd name="connsiteY2" fmla="*/ 733168 h 752390"/>
              <a:gd name="connsiteX3" fmla="*/ 3690552 w 5074509"/>
              <a:gd name="connsiteY3" fmla="*/ 560173 h 752390"/>
              <a:gd name="connsiteX4" fmla="*/ 5074509 w 5074509"/>
              <a:gd name="connsiteY4" fmla="*/ 255373 h 752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4509" h="752390">
                <a:moveTo>
                  <a:pt x="0" y="0"/>
                </a:moveTo>
                <a:cubicBezTo>
                  <a:pt x="170248" y="161324"/>
                  <a:pt x="340497" y="322648"/>
                  <a:pt x="766119" y="444843"/>
                </a:cubicBezTo>
                <a:cubicBezTo>
                  <a:pt x="1191741" y="567038"/>
                  <a:pt x="2066325" y="713946"/>
                  <a:pt x="2553730" y="733168"/>
                </a:cubicBezTo>
                <a:cubicBezTo>
                  <a:pt x="3041136" y="752390"/>
                  <a:pt x="3270422" y="639805"/>
                  <a:pt x="3690552" y="560173"/>
                </a:cubicBezTo>
                <a:cubicBezTo>
                  <a:pt x="4110682" y="480541"/>
                  <a:pt x="4592595" y="367957"/>
                  <a:pt x="5074509" y="255373"/>
                </a:cubicBezTo>
              </a:path>
            </a:pathLst>
          </a:custGeom>
          <a:noFill/>
          <a:ln w="38100" cap="rnd" cmpd="sng" algn="ctr">
            <a:solidFill>
              <a:srgbClr val="FF0000"/>
            </a:solidFill>
            <a:prstDash val="solid"/>
            <a:round/>
            <a:headEnd type="none" w="med" len="med"/>
            <a:tailEnd type="triangle" w="med" len="med"/>
          </a:ln>
          <a:effectLst/>
        </p:spPr>
        <p:txBody>
          <a:bodyPr vert="horz" wrap="square" lIns="86400" tIns="43200" rIns="86400" bIns="43200" numCol="1" rtlCol="0" anchor="t" anchorCtr="0" compatLnSpc="1">
            <a:prstTxWarp prst="textNoShape">
              <a:avLst/>
            </a:prstTxWarp>
          </a:bodyPr>
          <a:lstStyle/>
          <a:p>
            <a:pPr defTabSz="844083" eaLnBrk="0" hangingPunct="0"/>
            <a:endParaRPr lang="de-CH" sz="2954">
              <a:latin typeface="Arial Rounded MT Bold" pitchFamily="34" charset="0"/>
            </a:endParaRPr>
          </a:p>
        </p:txBody>
      </p:sp>
      <p:sp>
        <p:nvSpPr>
          <p:cNvPr id="16" name="Freeform 15"/>
          <p:cNvSpPr/>
          <p:nvPr/>
        </p:nvSpPr>
        <p:spPr bwMode="auto">
          <a:xfrm>
            <a:off x="4954197" y="2827480"/>
            <a:ext cx="1822207" cy="1452394"/>
          </a:xfrm>
          <a:custGeom>
            <a:avLst/>
            <a:gdLst>
              <a:gd name="connsiteX0" fmla="*/ 2221470 w 2221470"/>
              <a:gd name="connsiteY0" fmla="*/ 0 h 1573427"/>
              <a:gd name="connsiteX1" fmla="*/ 895178 w 2221470"/>
              <a:gd name="connsiteY1" fmla="*/ 304800 h 1573427"/>
              <a:gd name="connsiteX2" fmla="*/ 153773 w 2221470"/>
              <a:gd name="connsiteY2" fmla="*/ 593124 h 1573427"/>
              <a:gd name="connsiteX3" fmla="*/ 1817816 w 2221470"/>
              <a:gd name="connsiteY3" fmla="*/ 1573427 h 1573427"/>
            </a:gdLst>
            <a:ahLst/>
            <a:cxnLst>
              <a:cxn ang="0">
                <a:pos x="connsiteX0" y="connsiteY0"/>
              </a:cxn>
              <a:cxn ang="0">
                <a:pos x="connsiteX1" y="connsiteY1"/>
              </a:cxn>
              <a:cxn ang="0">
                <a:pos x="connsiteX2" y="connsiteY2"/>
              </a:cxn>
              <a:cxn ang="0">
                <a:pos x="connsiteX3" y="connsiteY3"/>
              </a:cxn>
            </a:cxnLst>
            <a:rect l="l" t="t" r="r" b="b"/>
            <a:pathLst>
              <a:path w="2221470" h="1573427">
                <a:moveTo>
                  <a:pt x="2221470" y="0"/>
                </a:moveTo>
                <a:cubicBezTo>
                  <a:pt x="1730632" y="102973"/>
                  <a:pt x="1239794" y="205946"/>
                  <a:pt x="895178" y="304800"/>
                </a:cubicBezTo>
                <a:cubicBezTo>
                  <a:pt x="550562" y="403654"/>
                  <a:pt x="0" y="381686"/>
                  <a:pt x="153773" y="593124"/>
                </a:cubicBezTo>
                <a:cubicBezTo>
                  <a:pt x="307546" y="804562"/>
                  <a:pt x="1062681" y="1188994"/>
                  <a:pt x="1817816" y="1573427"/>
                </a:cubicBezTo>
              </a:path>
            </a:pathLst>
          </a:custGeom>
          <a:noFill/>
          <a:ln w="38100" cap="rnd" cmpd="sng" algn="ctr">
            <a:solidFill>
              <a:srgbClr val="00B050"/>
            </a:solidFill>
            <a:prstDash val="solid"/>
            <a:round/>
            <a:headEnd type="none" w="med" len="med"/>
            <a:tailEnd type="triangle" w="med" len="med"/>
          </a:ln>
          <a:effectLst/>
        </p:spPr>
        <p:txBody>
          <a:bodyPr vert="horz" wrap="square" lIns="86400" tIns="43200" rIns="86400" bIns="43200" numCol="1" rtlCol="0" anchor="t" anchorCtr="0" compatLnSpc="1">
            <a:prstTxWarp prst="textNoShape">
              <a:avLst/>
            </a:prstTxWarp>
          </a:bodyPr>
          <a:lstStyle/>
          <a:p>
            <a:endParaRPr lang="de-CH" smtClean="0"/>
          </a:p>
        </p:txBody>
      </p:sp>
      <p:sp>
        <p:nvSpPr>
          <p:cNvPr id="18" name="Freeform 17"/>
          <p:cNvSpPr/>
          <p:nvPr/>
        </p:nvSpPr>
        <p:spPr bwMode="auto">
          <a:xfrm>
            <a:off x="2647346" y="3494110"/>
            <a:ext cx="3627184" cy="960659"/>
          </a:xfrm>
          <a:custGeom>
            <a:avLst/>
            <a:gdLst>
              <a:gd name="connsiteX0" fmla="*/ 3929449 w 3929449"/>
              <a:gd name="connsiteY0" fmla="*/ 1040714 h 1040714"/>
              <a:gd name="connsiteX1" fmla="*/ 2092411 w 3929449"/>
              <a:gd name="connsiteY1" fmla="*/ 19222 h 1040714"/>
              <a:gd name="connsiteX2" fmla="*/ 0 w 3929449"/>
              <a:gd name="connsiteY2" fmla="*/ 925384 h 1040714"/>
            </a:gdLst>
            <a:ahLst/>
            <a:cxnLst>
              <a:cxn ang="0">
                <a:pos x="connsiteX0" y="connsiteY0"/>
              </a:cxn>
              <a:cxn ang="0">
                <a:pos x="connsiteX1" y="connsiteY1"/>
              </a:cxn>
              <a:cxn ang="0">
                <a:pos x="connsiteX2" y="connsiteY2"/>
              </a:cxn>
            </a:cxnLst>
            <a:rect l="l" t="t" r="r" b="b"/>
            <a:pathLst>
              <a:path w="3929449" h="1040714">
                <a:moveTo>
                  <a:pt x="3929449" y="1040714"/>
                </a:moveTo>
                <a:cubicBezTo>
                  <a:pt x="3338384" y="539579"/>
                  <a:pt x="2747319" y="38444"/>
                  <a:pt x="2092411" y="19222"/>
                </a:cubicBezTo>
                <a:cubicBezTo>
                  <a:pt x="1437503" y="0"/>
                  <a:pt x="718751" y="462692"/>
                  <a:pt x="0" y="925384"/>
                </a:cubicBezTo>
              </a:path>
            </a:pathLst>
          </a:custGeom>
          <a:noFill/>
          <a:ln w="38100" cap="rnd" cmpd="sng" algn="ctr">
            <a:solidFill>
              <a:schemeClr val="accent2"/>
            </a:solidFill>
            <a:prstDash val="solid"/>
            <a:round/>
            <a:headEnd type="none" w="med" len="med"/>
            <a:tailEnd type="triangle" w="med" len="med"/>
          </a:ln>
          <a:effectLst/>
        </p:spPr>
        <p:txBody>
          <a:bodyPr vert="horz" wrap="square" lIns="86400" tIns="43200" rIns="86400" bIns="43200" numCol="1" rtlCol="0" anchor="t" anchorCtr="0" compatLnSpc="1">
            <a:prstTxWarp prst="textNoShape">
              <a:avLst/>
            </a:prstTxWarp>
          </a:bodyPr>
          <a:lstStyle/>
          <a:p>
            <a:endParaRPr lang="de-CH" smtClean="0"/>
          </a:p>
        </p:txBody>
      </p:sp>
      <p:cxnSp>
        <p:nvCxnSpPr>
          <p:cNvPr id="20" name="Straight Arrow Connector 19"/>
          <p:cNvCxnSpPr/>
          <p:nvPr/>
        </p:nvCxnSpPr>
        <p:spPr bwMode="auto">
          <a:xfrm>
            <a:off x="1763688" y="2666835"/>
            <a:ext cx="465282" cy="1196441"/>
          </a:xfrm>
          <a:prstGeom prst="straightConnector1">
            <a:avLst/>
          </a:prstGeom>
          <a:noFill/>
          <a:ln w="38100" cap="rnd" cmpd="sng" algn="ctr">
            <a:solidFill>
              <a:srgbClr val="FF0000"/>
            </a:solidFill>
            <a:prstDash val="solid"/>
            <a:round/>
            <a:headEnd type="none" w="med" len="med"/>
            <a:tailEnd type="triangle" w="med" len="med"/>
          </a:ln>
          <a:effectLst/>
        </p:spPr>
      </p:cxnSp>
      <p:pic>
        <p:nvPicPr>
          <p:cNvPr id="35846" name="Picture 6"/>
          <p:cNvPicPr>
            <a:picLocks noChangeAspect="1" noChangeArrowheads="1"/>
          </p:cNvPicPr>
          <p:nvPr/>
        </p:nvPicPr>
        <p:blipFill>
          <a:blip r:embed="rId7" cstate="print"/>
          <a:srcRect/>
          <a:stretch>
            <a:fillRect/>
          </a:stretch>
        </p:blipFill>
        <p:spPr bwMode="auto">
          <a:xfrm>
            <a:off x="7791790" y="4204072"/>
            <a:ext cx="992170" cy="1329378"/>
          </a:xfrm>
          <a:prstGeom prst="rect">
            <a:avLst/>
          </a:prstGeom>
          <a:noFill/>
          <a:ln w="9525">
            <a:noFill/>
            <a:miter lim="800000"/>
            <a:headEnd/>
            <a:tailEnd/>
          </a:ln>
        </p:spPr>
      </p:pic>
      <p:pic>
        <p:nvPicPr>
          <p:cNvPr id="14" name="Picture 13" descr="email.jpg"/>
          <p:cNvPicPr>
            <a:picLocks noChangeAspect="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4699" y="4636120"/>
            <a:ext cx="1296144" cy="1457176"/>
          </a:xfrm>
          <a:prstGeom prst="rect">
            <a:avLst/>
          </a:prstGeom>
        </p:spPr>
      </p:pic>
      <p:graphicFrame>
        <p:nvGraphicFramePr>
          <p:cNvPr id="17" name="Object 16"/>
          <p:cNvGraphicFramePr>
            <a:graphicFrameLocks noChangeAspect="1"/>
          </p:cNvGraphicFramePr>
          <p:nvPr>
            <p:extLst>
              <p:ext uri="{D42A27DB-BD31-4B8C-83A1-F6EECF244321}">
                <p14:modId xmlns:p14="http://schemas.microsoft.com/office/powerpoint/2010/main" val="819311239"/>
              </p:ext>
            </p:extLst>
          </p:nvPr>
        </p:nvGraphicFramePr>
        <p:xfrm>
          <a:off x="6737779" y="5201106"/>
          <a:ext cx="844062" cy="712177"/>
        </p:xfrm>
        <a:graphic>
          <a:graphicData uri="http://schemas.openxmlformats.org/presentationml/2006/ole">
            <mc:AlternateContent xmlns:mc="http://schemas.openxmlformats.org/markup-compatibility/2006">
              <mc:Choice xmlns:v="urn:schemas-microsoft-com:vml" Requires="v">
                <p:oleObj spid="_x0000_s15422" name="Document" showAsIcon="1" r:id="rId9" imgW="914400" imgH="771480" progId="Word.Document.12">
                  <p:embed/>
                </p:oleObj>
              </mc:Choice>
              <mc:Fallback>
                <p:oleObj name="Document" showAsIcon="1" r:id="rId9" imgW="914400" imgH="771480" progId="Word.Document.12">
                  <p:embed/>
                  <p:pic>
                    <p:nvPicPr>
                      <p:cNvPr id="0" name=""/>
                      <p:cNvPicPr>
                        <a:picLocks noChangeAspect="1" noChangeArrowheads="1"/>
                      </p:cNvPicPr>
                      <p:nvPr/>
                    </p:nvPicPr>
                    <p:blipFill>
                      <a:blip r:embed="rId10"/>
                      <a:srcRect/>
                      <a:stretch>
                        <a:fillRect/>
                      </a:stretch>
                    </p:blipFill>
                    <p:spPr bwMode="auto">
                      <a:xfrm>
                        <a:off x="6737779" y="5201106"/>
                        <a:ext cx="844062" cy="71217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51274884"/>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8073 0.05439 C 0.12431 0.10879 0.16788 0.16319 0.22465 0.18634 C 0.28125 0.20972 0.33785 0.22708 0.42066 0.19467 C 0.50347 0.16226 0.6125 0.07708 0.72153 -0.00811 " pathEditMode="relative" rAng="0" ptsTypes="AAAA">
                                      <p:cBhvr>
                                        <p:cTn id="10" dur="2000" fill="hold"/>
                                        <p:tgtEl>
                                          <p:spTgt spid="2"/>
                                        </p:tgtEl>
                                        <p:attrNameLst>
                                          <p:attrName>ppt_x</p:attrName>
                                          <p:attrName>ppt_y</p:attrName>
                                        </p:attrNameLst>
                                      </p:cBhvr>
                                      <p:rCtr x="32031" y="4769"/>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72153 -0.00811 C 0.62014 0.06157 0.51875 0.13125 0.52118 0.17801 C 0.52361 0.225 0.63004 0.24953 0.73646 0.27407 " pathEditMode="relative" rAng="0" ptsTypes="AAA">
                                      <p:cBhvr>
                                        <p:cTn id="18" dur="2000" fill="hold"/>
                                        <p:tgtEl>
                                          <p:spTgt spid="2"/>
                                        </p:tgtEl>
                                        <p:attrNameLst>
                                          <p:attrName>ppt_x</p:attrName>
                                          <p:attrName>ppt_y</p:attrName>
                                        </p:attrNameLst>
                                      </p:cBhvr>
                                      <p:rCtr x="-9288" y="14097"/>
                                    </p:animMotion>
                                  </p:childTnLst>
                                </p:cTn>
                              </p:par>
                            </p:childTnLst>
                          </p:cTn>
                        </p:par>
                      </p:childTnLst>
                    </p:cTn>
                  </p:par>
                  <p:par>
                    <p:cTn id="19" fill="hold">
                      <p:stCondLst>
                        <p:cond delay="indefinite"/>
                      </p:stCondLst>
                      <p:childTnLst>
                        <p:par>
                          <p:cTn id="20" fill="hold">
                            <p:stCondLst>
                              <p:cond delay="0"/>
                            </p:stCondLst>
                            <p:childTnLst>
                              <p:par>
                                <p:cTn id="21" presetID="1" presetClass="verb" presetSubtype="0" fill="hold" nodeType="clickEffect">
                                  <p:stCondLst>
                                    <p:cond delay="0"/>
                                  </p:stCondLst>
                                  <p:childTnLst>
                                    <p:cmd type="verb" cmd="1">
                                      <p:cBhvr>
                                        <p:cTn id="22" dur="1" fill="hold"/>
                                        <p:tgtEl>
                                          <p:spTgt spid="17"/>
                                        </p:tgtEl>
                                      </p:cBhvr>
                                    </p:cmd>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8"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Grafik 11"/>
          <p:cNvPicPr>
            <a:picLocks noChangeAspect="1"/>
          </p:cNvPicPr>
          <p:nvPr/>
        </p:nvPicPr>
        <p:blipFill>
          <a:blip r:embed="rId2"/>
          <a:stretch>
            <a:fillRect/>
          </a:stretch>
        </p:blipFill>
        <p:spPr>
          <a:xfrm>
            <a:off x="3839912" y="5085184"/>
            <a:ext cx="5052568" cy="542925"/>
          </a:xfrm>
          <a:prstGeom prst="rect">
            <a:avLst/>
          </a:prstGeom>
        </p:spPr>
      </p:pic>
      <p:sp>
        <p:nvSpPr>
          <p:cNvPr id="2" name="Foliennummernplatzhalter 1"/>
          <p:cNvSpPr>
            <a:spLocks noGrp="1"/>
          </p:cNvSpPr>
          <p:nvPr>
            <p:ph type="sldNum" sz="quarter" idx="12"/>
          </p:nvPr>
        </p:nvSpPr>
        <p:spPr/>
        <p:txBody>
          <a:bodyPr/>
          <a:lstStyle/>
          <a:p>
            <a:pPr>
              <a:defRPr/>
            </a:pPr>
            <a:fld id="{BAA78AF3-78EF-482D-AE1C-F0F2E9F7DBE8}" type="slidenum">
              <a:rPr lang="de-DE" smtClean="0"/>
              <a:pPr>
                <a:defRPr/>
              </a:pPr>
              <a:t>45</a:t>
            </a:fld>
            <a:endParaRPr lang="de-DE"/>
          </a:p>
        </p:txBody>
      </p:sp>
      <p:sp>
        <p:nvSpPr>
          <p:cNvPr id="4" name="Titel 3"/>
          <p:cNvSpPr>
            <a:spLocks noGrp="1"/>
          </p:cNvSpPr>
          <p:nvPr>
            <p:ph type="title"/>
          </p:nvPr>
        </p:nvSpPr>
        <p:spPr/>
        <p:txBody>
          <a:bodyPr/>
          <a:lstStyle/>
          <a:p>
            <a:r>
              <a:rPr lang="en-GB" dirty="0" smtClean="0"/>
              <a:t>The Trick…</a:t>
            </a:r>
            <a:endParaRPr lang="en-GB" dirty="0"/>
          </a:p>
        </p:txBody>
      </p:sp>
      <p:sp>
        <p:nvSpPr>
          <p:cNvPr id="5" name="Datumsplatzhalter 4"/>
          <p:cNvSpPr>
            <a:spLocks noGrp="1"/>
          </p:cNvSpPr>
          <p:nvPr>
            <p:ph type="dt" sz="half" idx="2"/>
          </p:nvPr>
        </p:nvSpPr>
        <p:spPr/>
        <p:txBody>
          <a:bodyPr/>
          <a:lstStyle/>
          <a:p>
            <a:pPr>
              <a:defRPr/>
            </a:pPr>
            <a:r>
              <a:rPr lang="en-US" smtClean="0"/>
              <a:t>version 1.0</a:t>
            </a:r>
            <a:endParaRPr lang="en-GB" dirty="0"/>
          </a:p>
        </p:txBody>
      </p:sp>
      <p:sp>
        <p:nvSpPr>
          <p:cNvPr id="6" name="Fußzeilenplatzhalter 5"/>
          <p:cNvSpPr>
            <a:spLocks noGrp="1"/>
          </p:cNvSpPr>
          <p:nvPr>
            <p:ph type="ftr" sz="quarter" idx="3"/>
          </p:nvPr>
        </p:nvSpPr>
        <p:spPr/>
        <p:txBody>
          <a:bodyPr/>
          <a:lstStyle/>
          <a:p>
            <a:pPr>
              <a:defRPr/>
            </a:pPr>
            <a:r>
              <a:rPr lang="en-GB" smtClean="0"/>
              <a:t>in cooperation with Swiss Cyber Storm and ZHAW</a:t>
            </a:r>
            <a:endParaRPr lang="de-DE" dirty="0"/>
          </a:p>
        </p:txBody>
      </p:sp>
      <p:pic>
        <p:nvPicPr>
          <p:cNvPr id="7" name="Grafik 6"/>
          <p:cNvPicPr>
            <a:picLocks noChangeAspect="1"/>
          </p:cNvPicPr>
          <p:nvPr/>
        </p:nvPicPr>
        <p:blipFill>
          <a:blip r:embed="rId3"/>
          <a:stretch>
            <a:fillRect/>
          </a:stretch>
        </p:blipFill>
        <p:spPr>
          <a:xfrm>
            <a:off x="165947" y="1282824"/>
            <a:ext cx="3476625" cy="2362200"/>
          </a:xfrm>
          <a:prstGeom prst="rect">
            <a:avLst/>
          </a:prstGeom>
        </p:spPr>
      </p:pic>
      <p:grpSp>
        <p:nvGrpSpPr>
          <p:cNvPr id="13" name="Gruppieren 12"/>
          <p:cNvGrpSpPr/>
          <p:nvPr/>
        </p:nvGrpSpPr>
        <p:grpSpPr>
          <a:xfrm>
            <a:off x="226377" y="3645024"/>
            <a:ext cx="8449618" cy="1944216"/>
            <a:chOff x="226377" y="3645024"/>
            <a:chExt cx="8449618" cy="1944216"/>
          </a:xfrm>
        </p:grpSpPr>
        <p:pic>
          <p:nvPicPr>
            <p:cNvPr id="8" name="Grafik 7"/>
            <p:cNvPicPr>
              <a:picLocks noChangeAspect="1"/>
            </p:cNvPicPr>
            <p:nvPr/>
          </p:nvPicPr>
          <p:blipFill rotWithShape="1">
            <a:blip r:embed="rId4"/>
            <a:srcRect b="20267"/>
            <a:stretch/>
          </p:blipFill>
          <p:spPr>
            <a:xfrm>
              <a:off x="3646795" y="3645024"/>
              <a:ext cx="5029200" cy="1944216"/>
            </a:xfrm>
            <a:prstGeom prst="rect">
              <a:avLst/>
            </a:prstGeom>
          </p:spPr>
        </p:pic>
        <p:cxnSp>
          <p:nvCxnSpPr>
            <p:cNvPr id="10" name="Gerade Verbindung mit Pfeil 9"/>
            <p:cNvCxnSpPr/>
            <p:nvPr/>
          </p:nvCxnSpPr>
          <p:spPr>
            <a:xfrm>
              <a:off x="2627784" y="3645024"/>
              <a:ext cx="1019011" cy="64807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 name="Textfeld 10"/>
            <p:cNvSpPr txBox="1"/>
            <p:nvPr/>
          </p:nvSpPr>
          <p:spPr bwMode="auto">
            <a:xfrm>
              <a:off x="226377" y="4283804"/>
              <a:ext cx="3416195" cy="369332"/>
            </a:xfrm>
            <a:prstGeom prst="rect">
              <a:avLst/>
            </a:prstGeom>
            <a:no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234000" rtlCol="0" anchor="ctr">
              <a:spAutoFit/>
            </a:bodyPr>
            <a:lstStyle/>
            <a:p>
              <a:pPr eaLnBrk="1" hangingPunct="1">
                <a:lnSpc>
                  <a:spcPct val="90000"/>
                </a:lnSpc>
                <a:spcAft>
                  <a:spcPts val="525"/>
                </a:spcAft>
                <a:buSzPct val="119000"/>
              </a:pPr>
              <a:r>
                <a:rPr lang="en-GB" sz="2000" dirty="0" smtClean="0"/>
                <a:t>what’s behind the curtain…</a:t>
              </a:r>
              <a:endParaRPr lang="en-GB" sz="2000" dirty="0"/>
            </a:p>
          </p:txBody>
        </p:sp>
      </p:grpSp>
    </p:spTree>
    <p:extLst>
      <p:ext uri="{BB962C8B-B14F-4D97-AF65-F5344CB8AC3E}">
        <p14:creationId xmlns:p14="http://schemas.microsoft.com/office/powerpoint/2010/main" val="3146386268"/>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5.55556E-7 1.48148E-6 L 0.0007 0.07592 " pathEditMode="relative" rAng="0" ptsTypes="AA">
                                      <p:cBhvr>
                                        <p:cTn id="12" dur="2000" fill="hold"/>
                                        <p:tgtEl>
                                          <p:spTgt spid="12"/>
                                        </p:tgtEl>
                                        <p:attrNameLst>
                                          <p:attrName>ppt_x</p:attrName>
                                          <p:attrName>ppt_y</p:attrName>
                                        </p:attrNameLst>
                                      </p:cBhvr>
                                      <p:rCtr x="35"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705729" y="1268413"/>
            <a:ext cx="3648405" cy="4608512"/>
          </a:xfrm>
        </p:spPr>
      </p:pic>
      <p:sp>
        <p:nvSpPr>
          <p:cNvPr id="2" name="Titel 1"/>
          <p:cNvSpPr>
            <a:spLocks noGrp="1"/>
          </p:cNvSpPr>
          <p:nvPr>
            <p:ph type="title"/>
          </p:nvPr>
        </p:nvSpPr>
        <p:spPr/>
        <p:txBody>
          <a:bodyPr/>
          <a:lstStyle/>
          <a:p>
            <a:r>
              <a:rPr lang="en-GB" dirty="0" smtClean="0"/>
              <a:t>Questions</a:t>
            </a:r>
            <a:endParaRPr lang="en-GB" dirty="0"/>
          </a:p>
        </p:txBody>
      </p:sp>
      <p:sp>
        <p:nvSpPr>
          <p:cNvPr id="8" name="Datumsplatzhalter 7"/>
          <p:cNvSpPr>
            <a:spLocks noGrp="1"/>
          </p:cNvSpPr>
          <p:nvPr>
            <p:ph type="dt" sz="half" idx="2"/>
          </p:nvPr>
        </p:nvSpPr>
        <p:spPr/>
        <p:txBody>
          <a:bodyPr/>
          <a:lstStyle/>
          <a:p>
            <a:pPr>
              <a:defRPr/>
            </a:pPr>
            <a:r>
              <a:rPr lang="en-US" smtClean="0"/>
              <a:t>version 1.0</a:t>
            </a:r>
            <a:endParaRPr lang="en-GB" dirty="0"/>
          </a:p>
        </p:txBody>
      </p:sp>
      <p:sp>
        <p:nvSpPr>
          <p:cNvPr id="10" name="Fußzeilenplatzhalter 9"/>
          <p:cNvSpPr>
            <a:spLocks noGrp="1"/>
          </p:cNvSpPr>
          <p:nvPr>
            <p:ph type="ftr" sz="quarter" idx="3"/>
          </p:nvPr>
        </p:nvSpPr>
        <p:spPr/>
        <p:txBody>
          <a:bodyPr/>
          <a:lstStyle/>
          <a:p>
            <a:pPr>
              <a:defRPr/>
            </a:pPr>
            <a:r>
              <a:rPr lang="en-GB" dirty="0" smtClean="0"/>
              <a:t>in cooperation with Swiss Cyber Storm and ZHAW</a:t>
            </a:r>
            <a:endParaRPr lang="en-GB" dirty="0"/>
          </a:p>
        </p:txBody>
      </p:sp>
      <p:sp>
        <p:nvSpPr>
          <p:cNvPr id="11" name="Foliennummernplatzhalter 10"/>
          <p:cNvSpPr>
            <a:spLocks noGrp="1"/>
          </p:cNvSpPr>
          <p:nvPr>
            <p:ph type="sldNum" sz="quarter" idx="12"/>
          </p:nvPr>
        </p:nvSpPr>
        <p:spPr/>
        <p:txBody>
          <a:bodyPr/>
          <a:lstStyle/>
          <a:p>
            <a:pPr>
              <a:defRPr/>
            </a:pPr>
            <a:fld id="{BAA78AF3-78EF-482D-AE1C-F0F2E9F7DBE8}" type="slidenum">
              <a:rPr lang="en-GB" smtClean="0"/>
              <a:pPr>
                <a:defRPr/>
              </a:pPr>
              <a:t>46</a:t>
            </a:fld>
            <a:endParaRPr lang="en-GB" dirty="0"/>
          </a:p>
        </p:txBody>
      </p:sp>
    </p:spTree>
    <p:extLst>
      <p:ext uri="{BB962C8B-B14F-4D97-AF65-F5344CB8AC3E}">
        <p14:creationId xmlns:p14="http://schemas.microsoft.com/office/powerpoint/2010/main" val="3160844024"/>
      </p:ext>
    </p:extLst>
  </p:cSld>
  <p:clrMapOvr>
    <a:masterClrMapping/>
  </p:clrMapOvr>
  <p:transition>
    <p:wipe dir="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Inhaltsplatzhalter 3"/>
          <p:cNvGraphicFramePr>
            <a:graphicFrameLocks noGrp="1"/>
          </p:cNvGraphicFramePr>
          <p:nvPr>
            <p:ph sz="quarter" idx="13"/>
            <p:extLst>
              <p:ext uri="{D42A27DB-BD31-4B8C-83A1-F6EECF244321}">
                <p14:modId xmlns:p14="http://schemas.microsoft.com/office/powerpoint/2010/main" val="939614282"/>
              </p:ext>
            </p:extLst>
          </p:nvPr>
        </p:nvGraphicFramePr>
        <p:xfrm>
          <a:off x="688126" y="1268760"/>
          <a:ext cx="7628290" cy="2592288"/>
        </p:xfrm>
        <a:graphic>
          <a:graphicData uri="http://schemas.openxmlformats.org/drawingml/2006/table">
            <a:tbl>
              <a:tblPr firstRow="1" bandRow="1">
                <a:tableStyleId>{5C22544A-7EE6-4342-B048-85BDC9FD1C3A}</a:tableStyleId>
              </a:tblPr>
              <a:tblGrid>
                <a:gridCol w="2676321"/>
                <a:gridCol w="4951969"/>
              </a:tblGrid>
              <a:tr h="432048">
                <a:tc>
                  <a:txBody>
                    <a:bodyPr/>
                    <a:lstStyle/>
                    <a:p>
                      <a:r>
                        <a:rPr lang="en-GB" noProof="0" dirty="0" smtClean="0"/>
                        <a:t>Number of Accounts</a:t>
                      </a:r>
                      <a:endParaRPr lang="en-GB" noProof="0" dirty="0"/>
                    </a:p>
                  </a:txBody>
                  <a:tcPr/>
                </a:tc>
                <a:tc>
                  <a:txBody>
                    <a:bodyPr/>
                    <a:lstStyle/>
                    <a:p>
                      <a:endParaRPr lang="en-GB" noProof="0" dirty="0"/>
                    </a:p>
                  </a:txBody>
                  <a:tcPr/>
                </a:tc>
              </a:tr>
              <a:tr h="432048">
                <a:tc>
                  <a:txBody>
                    <a:bodyPr/>
                    <a:lstStyle/>
                    <a:p>
                      <a:r>
                        <a:rPr lang="en-GB" noProof="0" dirty="0" smtClean="0"/>
                        <a:t>0</a:t>
                      </a:r>
                      <a:endParaRPr lang="en-GB" noProof="0" dirty="0"/>
                    </a:p>
                  </a:txBody>
                  <a:tcPr/>
                </a:tc>
                <a:tc>
                  <a:txBody>
                    <a:bodyPr/>
                    <a:lstStyle/>
                    <a:p>
                      <a:endParaRPr lang="en-GB" noProof="0" dirty="0"/>
                    </a:p>
                  </a:txBody>
                  <a:tcPr/>
                </a:tc>
              </a:tr>
              <a:tr h="432048">
                <a:tc>
                  <a:txBody>
                    <a:bodyPr/>
                    <a:lstStyle/>
                    <a:p>
                      <a:r>
                        <a:rPr lang="en-GB" noProof="0" dirty="0" smtClean="0"/>
                        <a:t>1-4</a:t>
                      </a:r>
                      <a:endParaRPr lang="en-GB" noProof="0" dirty="0"/>
                    </a:p>
                  </a:txBody>
                  <a:tcPr/>
                </a:tc>
                <a:tc>
                  <a:txBody>
                    <a:bodyPr/>
                    <a:lstStyle/>
                    <a:p>
                      <a:endParaRPr lang="en-GB" noProof="0" dirty="0"/>
                    </a:p>
                  </a:txBody>
                  <a:tcPr/>
                </a:tc>
              </a:tr>
              <a:tr h="432048">
                <a:tc>
                  <a:txBody>
                    <a:bodyPr/>
                    <a:lstStyle/>
                    <a:p>
                      <a:r>
                        <a:rPr lang="en-GB" noProof="0" dirty="0" smtClean="0"/>
                        <a:t>5-9</a:t>
                      </a:r>
                      <a:endParaRPr lang="en-GB" noProof="0" dirty="0"/>
                    </a:p>
                  </a:txBody>
                  <a:tcPr/>
                </a:tc>
                <a:tc>
                  <a:txBody>
                    <a:bodyPr/>
                    <a:lstStyle/>
                    <a:p>
                      <a:endParaRPr lang="en-GB" noProof="0" dirty="0"/>
                    </a:p>
                  </a:txBody>
                  <a:tcPr/>
                </a:tc>
              </a:tr>
              <a:tr h="432048">
                <a:tc>
                  <a:txBody>
                    <a:bodyPr/>
                    <a:lstStyle/>
                    <a:p>
                      <a:r>
                        <a:rPr lang="de-CH" noProof="0" dirty="0" smtClean="0"/>
                        <a:t>10-20</a:t>
                      </a:r>
                      <a:endParaRPr lang="en-GB" noProof="0" dirty="0"/>
                    </a:p>
                  </a:txBody>
                  <a:tcPr/>
                </a:tc>
                <a:tc>
                  <a:txBody>
                    <a:bodyPr/>
                    <a:lstStyle/>
                    <a:p>
                      <a:endParaRPr lang="en-GB" noProof="0" dirty="0"/>
                    </a:p>
                  </a:txBody>
                  <a:tcPr/>
                </a:tc>
              </a:tr>
              <a:tr h="432048">
                <a:tc>
                  <a:txBody>
                    <a:bodyPr/>
                    <a:lstStyle/>
                    <a:p>
                      <a:r>
                        <a:rPr lang="en-GB" noProof="0" dirty="0" smtClean="0"/>
                        <a:t>more</a:t>
                      </a:r>
                      <a:r>
                        <a:rPr lang="en-GB" baseline="0" noProof="0" dirty="0" smtClean="0"/>
                        <a:t> than </a:t>
                      </a:r>
                      <a:r>
                        <a:rPr lang="en-GB" noProof="0" dirty="0" smtClean="0"/>
                        <a:t>20</a:t>
                      </a:r>
                      <a:endParaRPr lang="en-GB" noProof="0" dirty="0"/>
                    </a:p>
                  </a:txBody>
                  <a:tcPr/>
                </a:tc>
                <a:tc>
                  <a:txBody>
                    <a:bodyPr/>
                    <a:lstStyle/>
                    <a:p>
                      <a:endParaRPr lang="en-GB" noProof="0" dirty="0"/>
                    </a:p>
                  </a:txBody>
                  <a:tcPr/>
                </a:tc>
              </a:tr>
            </a:tbl>
          </a:graphicData>
        </a:graphic>
      </p:graphicFrame>
      <p:sp>
        <p:nvSpPr>
          <p:cNvPr id="2" name="Titel 1"/>
          <p:cNvSpPr>
            <a:spLocks noGrp="1"/>
          </p:cNvSpPr>
          <p:nvPr>
            <p:ph type="title"/>
          </p:nvPr>
        </p:nvSpPr>
        <p:spPr/>
        <p:txBody>
          <a:bodyPr/>
          <a:lstStyle/>
          <a:p>
            <a:r>
              <a:rPr lang="en-GB" dirty="0" smtClean="0"/>
              <a:t>User Accounts - Survey</a:t>
            </a:r>
            <a:endParaRPr lang="en-GB" dirty="0"/>
          </a:p>
        </p:txBody>
      </p:sp>
      <p:sp>
        <p:nvSpPr>
          <p:cNvPr id="6" name="Rechteck 5"/>
          <p:cNvSpPr/>
          <p:nvPr/>
        </p:nvSpPr>
        <p:spPr>
          <a:xfrm>
            <a:off x="688126" y="4077072"/>
            <a:ext cx="7628290" cy="1944216"/>
          </a:xfrm>
          <a:prstGeom prst="rect">
            <a:avLst/>
          </a:prstGeom>
        </p:spPr>
        <p:style>
          <a:lnRef idx="1">
            <a:schemeClr val="accent5"/>
          </a:lnRef>
          <a:fillRef idx="3">
            <a:schemeClr val="accent5"/>
          </a:fillRef>
          <a:effectRef idx="2">
            <a:schemeClr val="accent5"/>
          </a:effectRef>
          <a:fontRef idx="minor">
            <a:schemeClr val="lt1"/>
          </a:fontRef>
        </p:style>
        <p:txBody>
          <a:bodyPr rtlCol="0" anchor="t"/>
          <a:lstStyle/>
          <a:p>
            <a:r>
              <a:rPr lang="en-GB" dirty="0" smtClean="0">
                <a:solidFill>
                  <a:schemeClr val="tx1"/>
                </a:solidFill>
              </a:rPr>
              <a:t>Accounts at:</a:t>
            </a:r>
            <a:endParaRPr lang="en-GB" dirty="0">
              <a:solidFill>
                <a:schemeClr val="tx1"/>
              </a:solidFill>
            </a:endParaRPr>
          </a:p>
        </p:txBody>
      </p:sp>
      <p:sp>
        <p:nvSpPr>
          <p:cNvPr id="7" name="Abgerundete rechteckige Legende 6"/>
          <p:cNvSpPr/>
          <p:nvPr/>
        </p:nvSpPr>
        <p:spPr>
          <a:xfrm>
            <a:off x="4427984" y="120782"/>
            <a:ext cx="3888432" cy="1008112"/>
          </a:xfrm>
          <a:prstGeom prst="wedgeRoundRectCallout">
            <a:avLst>
              <a:gd name="adj1" fmla="val -33959"/>
              <a:gd name="adj2" fmla="val 61481"/>
              <a:gd name="adj3" fmla="val 16667"/>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GB" sz="1600" b="1" dirty="0" smtClean="0"/>
              <a:t>No representative study on this subject – Numbers from different studies range from around 10 to 100 accounts/passwords per person</a:t>
            </a:r>
            <a:endParaRPr lang="en-GB" sz="1600" b="1" dirty="0"/>
          </a:p>
        </p:txBody>
      </p:sp>
      <p:sp>
        <p:nvSpPr>
          <p:cNvPr id="12" name="Datumsplatzhalter 11"/>
          <p:cNvSpPr>
            <a:spLocks noGrp="1"/>
          </p:cNvSpPr>
          <p:nvPr>
            <p:ph type="dt" sz="half" idx="2"/>
          </p:nvPr>
        </p:nvSpPr>
        <p:spPr/>
        <p:txBody>
          <a:bodyPr/>
          <a:lstStyle/>
          <a:p>
            <a:pPr>
              <a:defRPr/>
            </a:pPr>
            <a:r>
              <a:rPr lang="en-US" smtClean="0"/>
              <a:t>version 1.0</a:t>
            </a:r>
            <a:endParaRPr lang="de-DE" dirty="0"/>
          </a:p>
        </p:txBody>
      </p:sp>
      <p:sp>
        <p:nvSpPr>
          <p:cNvPr id="14" name="Fußzeilenplatzhalter 13"/>
          <p:cNvSpPr>
            <a:spLocks noGrp="1"/>
          </p:cNvSpPr>
          <p:nvPr>
            <p:ph type="ftr" sz="quarter" idx="3"/>
          </p:nvPr>
        </p:nvSpPr>
        <p:spPr/>
        <p:txBody>
          <a:bodyPr/>
          <a:lstStyle/>
          <a:p>
            <a:pPr>
              <a:defRPr/>
            </a:pPr>
            <a:r>
              <a:rPr lang="en-GB" smtClean="0"/>
              <a:t>in cooperation with Swiss Cyber Storm and ZHAW</a:t>
            </a:r>
            <a:endParaRPr lang="de-DE" dirty="0"/>
          </a:p>
        </p:txBody>
      </p:sp>
      <p:sp>
        <p:nvSpPr>
          <p:cNvPr id="15" name="Foliennummernplatzhalter 14"/>
          <p:cNvSpPr>
            <a:spLocks noGrp="1"/>
          </p:cNvSpPr>
          <p:nvPr>
            <p:ph type="sldNum" sz="quarter" idx="12"/>
          </p:nvPr>
        </p:nvSpPr>
        <p:spPr/>
        <p:txBody>
          <a:bodyPr/>
          <a:lstStyle/>
          <a:p>
            <a:pPr>
              <a:defRPr/>
            </a:pPr>
            <a:fld id="{BAA78AF3-78EF-482D-AE1C-F0F2E9F7DBE8}" type="slidenum">
              <a:rPr lang="de-DE" smtClean="0"/>
              <a:pPr>
                <a:defRPr/>
              </a:pPr>
              <a:t>5</a:t>
            </a:fld>
            <a:endParaRPr lang="de-DE"/>
          </a:p>
        </p:txBody>
      </p:sp>
    </p:spTree>
    <p:extLst>
      <p:ext uri="{BB962C8B-B14F-4D97-AF65-F5344CB8AC3E}">
        <p14:creationId xmlns:p14="http://schemas.microsoft.com/office/powerpoint/2010/main" val="3346492882"/>
      </p:ext>
    </p:extLst>
  </p:cSld>
  <p:clrMapOvr>
    <a:masterClrMapping/>
  </p:clrMapOvr>
  <p:transition>
    <p:wipe di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2" name="Picture 18" descr="http://cyberpsychology.kaspersky.de/download/C6ca4ef46X1476cfd2e10XY3e8e/KL_KA_CP_Social_Engineering.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0013" r="1941" b="4030"/>
          <a:stretch/>
        </p:blipFill>
        <p:spPr bwMode="auto">
          <a:xfrm>
            <a:off x="5202786" y="3381290"/>
            <a:ext cx="3472902" cy="2438421"/>
          </a:xfrm>
          <a:prstGeom prst="rect">
            <a:avLst/>
          </a:prstGeom>
          <a:noFill/>
          <a:extLst>
            <a:ext uri="{909E8E84-426E-40DD-AFC4-6F175D3DCCD1}">
              <a14:hiddenFill xmlns:a14="http://schemas.microsoft.com/office/drawing/2010/main">
                <a:solidFill>
                  <a:srgbClr val="FFFFFF"/>
                </a:solidFill>
              </a14:hiddenFill>
            </a:ext>
          </a:extLst>
        </p:spPr>
      </p:pic>
      <p:sp>
        <p:nvSpPr>
          <p:cNvPr id="3" name="Inhaltsplatzhalter 2"/>
          <p:cNvSpPr>
            <a:spLocks noGrp="1"/>
          </p:cNvSpPr>
          <p:nvPr>
            <p:ph sz="quarter" idx="13"/>
          </p:nvPr>
        </p:nvSpPr>
        <p:spPr/>
        <p:txBody>
          <a:bodyPr>
            <a:normAutofit fontScale="77500" lnSpcReduction="20000"/>
          </a:bodyPr>
          <a:lstStyle/>
          <a:p>
            <a:pPr marL="2959100" indent="-266700"/>
            <a:r>
              <a:rPr lang="en-GB" dirty="0" smtClean="0"/>
              <a:t>Without your “help”: </a:t>
            </a:r>
          </a:p>
          <a:p>
            <a:pPr marL="3319100" lvl="1" indent="-266700"/>
            <a:r>
              <a:rPr lang="en-GB" dirty="0" smtClean="0"/>
              <a:t>Hackers attack the server-side</a:t>
            </a:r>
          </a:p>
          <a:p>
            <a:pPr marL="3319100" lvl="1" indent="-266700"/>
            <a:r>
              <a:rPr lang="en-GB" dirty="0" smtClean="0"/>
              <a:t>They break into the systems of the companies involved in offering/hosting the service</a:t>
            </a:r>
          </a:p>
          <a:p>
            <a:endParaRPr lang="en-GB" dirty="0" smtClean="0"/>
          </a:p>
          <a:p>
            <a:endParaRPr lang="en-GB" dirty="0" smtClean="0"/>
          </a:p>
          <a:p>
            <a:endParaRPr lang="en-GB" dirty="0" smtClean="0"/>
          </a:p>
          <a:p>
            <a:r>
              <a:rPr lang="en-GB" dirty="0" smtClean="0"/>
              <a:t>With your “help”: </a:t>
            </a:r>
          </a:p>
          <a:p>
            <a:pPr lvl="1"/>
            <a:r>
              <a:rPr lang="en-GB" dirty="0" smtClean="0"/>
              <a:t>Hackers attack the client-side:</a:t>
            </a:r>
          </a:p>
          <a:p>
            <a:pPr lvl="1"/>
            <a:r>
              <a:rPr lang="en-GB" dirty="0" smtClean="0"/>
              <a:t>Hackers attack you and/or your hardware </a:t>
            </a:r>
            <a:br>
              <a:rPr lang="en-GB" dirty="0" smtClean="0"/>
            </a:br>
            <a:r>
              <a:rPr lang="en-GB" dirty="0" smtClean="0"/>
              <a:t>to steal your account data</a:t>
            </a:r>
          </a:p>
          <a:p>
            <a:pPr lvl="1"/>
            <a:endParaRPr lang="en-GB" dirty="0" smtClean="0"/>
          </a:p>
          <a:p>
            <a:pPr lvl="1"/>
            <a:endParaRPr lang="en-GB" dirty="0" smtClean="0"/>
          </a:p>
          <a:p>
            <a:pPr marL="457200" lvl="1" indent="0">
              <a:buNone/>
            </a:pPr>
            <a:r>
              <a:rPr lang="en-GB" dirty="0" smtClean="0"/>
              <a:t/>
            </a:r>
            <a:br>
              <a:rPr lang="en-GB" dirty="0" smtClean="0"/>
            </a:br>
            <a:endParaRPr lang="en-GB" dirty="0" smtClean="0"/>
          </a:p>
          <a:p>
            <a:pPr lvl="1"/>
            <a:endParaRPr lang="en-GB" dirty="0" smtClean="0"/>
          </a:p>
        </p:txBody>
      </p:sp>
      <p:sp>
        <p:nvSpPr>
          <p:cNvPr id="2" name="Titel 1"/>
          <p:cNvSpPr>
            <a:spLocks noGrp="1"/>
          </p:cNvSpPr>
          <p:nvPr>
            <p:ph type="title"/>
          </p:nvPr>
        </p:nvSpPr>
        <p:spPr/>
        <p:txBody>
          <a:bodyPr/>
          <a:lstStyle/>
          <a:p>
            <a:r>
              <a:rPr lang="en-GB" dirty="0" smtClean="0"/>
              <a:t>Attack Vectors</a:t>
            </a:r>
            <a:endParaRPr lang="en-GB" dirty="0"/>
          </a:p>
        </p:txBody>
      </p:sp>
      <p:pic>
        <p:nvPicPr>
          <p:cNvPr id="1040" name="Picture 16" descr="https://www.bueromarkt-ag.de/bilder/telefon_gigaset_a415_schwarz,p-a415s,s-70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07904" y="4654877"/>
            <a:ext cx="1386297" cy="1386297"/>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uppieren 13"/>
          <p:cNvGrpSpPr/>
          <p:nvPr/>
        </p:nvGrpSpPr>
        <p:grpSpPr>
          <a:xfrm>
            <a:off x="1331640" y="4692968"/>
            <a:ext cx="1252029" cy="1313823"/>
            <a:chOff x="721580" y="4347287"/>
            <a:chExt cx="1805455" cy="1842701"/>
          </a:xfrm>
        </p:grpSpPr>
        <p:pic>
          <p:nvPicPr>
            <p:cNvPr id="1028" name="Picture 4" descr="http://stixproject.github.io/images/Malwar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1580" y="4941971"/>
              <a:ext cx="1248017" cy="124801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www.crc-music.de/files/downloadbutt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87624" y="4347287"/>
              <a:ext cx="1339411" cy="1414989"/>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2" descr="Bildergebnis für moderne hack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4202" y="1265343"/>
            <a:ext cx="2504057" cy="187562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Datumsplatzhalter 7"/>
          <p:cNvSpPr>
            <a:spLocks noGrp="1"/>
          </p:cNvSpPr>
          <p:nvPr>
            <p:ph type="dt" sz="half" idx="2"/>
          </p:nvPr>
        </p:nvSpPr>
        <p:spPr/>
        <p:txBody>
          <a:bodyPr/>
          <a:lstStyle/>
          <a:p>
            <a:pPr>
              <a:defRPr/>
            </a:pPr>
            <a:r>
              <a:rPr lang="en-US" smtClean="0"/>
              <a:t>version 1.0</a:t>
            </a:r>
            <a:endParaRPr lang="de-DE" dirty="0"/>
          </a:p>
        </p:txBody>
      </p:sp>
      <p:sp>
        <p:nvSpPr>
          <p:cNvPr id="11" name="Fußzeilenplatzhalter 10"/>
          <p:cNvSpPr>
            <a:spLocks noGrp="1"/>
          </p:cNvSpPr>
          <p:nvPr>
            <p:ph type="ftr" sz="quarter" idx="3"/>
          </p:nvPr>
        </p:nvSpPr>
        <p:spPr/>
        <p:txBody>
          <a:bodyPr/>
          <a:lstStyle/>
          <a:p>
            <a:pPr>
              <a:defRPr/>
            </a:pPr>
            <a:r>
              <a:rPr lang="en-GB" smtClean="0"/>
              <a:t>in cooperation with Swiss Cyber Storm and ZHAW</a:t>
            </a:r>
            <a:endParaRPr lang="de-DE" dirty="0"/>
          </a:p>
        </p:txBody>
      </p:sp>
      <p:sp>
        <p:nvSpPr>
          <p:cNvPr id="13" name="Foliennummernplatzhalter 12"/>
          <p:cNvSpPr>
            <a:spLocks noGrp="1"/>
          </p:cNvSpPr>
          <p:nvPr>
            <p:ph type="sldNum" sz="quarter" idx="12"/>
          </p:nvPr>
        </p:nvSpPr>
        <p:spPr/>
        <p:txBody>
          <a:bodyPr/>
          <a:lstStyle/>
          <a:p>
            <a:pPr>
              <a:defRPr/>
            </a:pPr>
            <a:fld id="{BAA78AF3-78EF-482D-AE1C-F0F2E9F7DBE8}" type="slidenum">
              <a:rPr lang="de-DE" smtClean="0"/>
              <a:pPr>
                <a:defRPr/>
              </a:pPr>
              <a:t>6</a:t>
            </a:fld>
            <a:endParaRPr lang="de-DE"/>
          </a:p>
        </p:txBody>
      </p:sp>
    </p:spTree>
    <p:extLst>
      <p:ext uri="{BB962C8B-B14F-4D97-AF65-F5344CB8AC3E}">
        <p14:creationId xmlns:p14="http://schemas.microsoft.com/office/powerpoint/2010/main" val="3290618672"/>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4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p:txBody>
          <a:bodyPr/>
          <a:lstStyle/>
          <a:p>
            <a:r>
              <a:rPr lang="de-CH" dirty="0"/>
              <a:t>Hijacking User </a:t>
            </a:r>
            <a:r>
              <a:rPr lang="de-CH" dirty="0" smtClean="0"/>
              <a:t>Accounts</a:t>
            </a:r>
            <a:endParaRPr lang="en-GB" dirty="0"/>
          </a:p>
        </p:txBody>
      </p:sp>
      <p:sp>
        <p:nvSpPr>
          <p:cNvPr id="2" name="Untertitel 1"/>
          <p:cNvSpPr>
            <a:spLocks noGrp="1"/>
          </p:cNvSpPr>
          <p:nvPr>
            <p:ph type="subTitle" idx="1"/>
          </p:nvPr>
        </p:nvSpPr>
        <p:spPr/>
        <p:txBody>
          <a:bodyPr/>
          <a:lstStyle/>
          <a:p>
            <a:r>
              <a:rPr lang="en-GB" dirty="0"/>
              <a:t>Attacking the Server-Side</a:t>
            </a:r>
          </a:p>
        </p:txBody>
      </p:sp>
      <p:pic>
        <p:nvPicPr>
          <p:cNvPr id="6" name="Picture 2" descr="Bildergebnis für moderne hack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548680"/>
            <a:ext cx="3863563" cy="2893944"/>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265321"/>
      </p:ext>
    </p:extLst>
  </p:cSld>
  <p:clrMapOvr>
    <a:masterClrMapping/>
  </p:clrMapOvr>
  <p:transition>
    <p:wipe dir="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Basic Attack Strategies</a:t>
            </a:r>
            <a:endParaRPr lang="en-GB" dirty="0"/>
          </a:p>
        </p:txBody>
      </p:sp>
      <p:sp>
        <p:nvSpPr>
          <p:cNvPr id="4" name="Inhaltsplatzhalter 3"/>
          <p:cNvSpPr>
            <a:spLocks noGrp="1"/>
          </p:cNvSpPr>
          <p:nvPr>
            <p:ph sz="half" idx="1"/>
          </p:nvPr>
        </p:nvSpPr>
        <p:spPr/>
        <p:txBody>
          <a:bodyPr/>
          <a:lstStyle/>
          <a:p>
            <a:endParaRPr lang="en-GB" dirty="0"/>
          </a:p>
        </p:txBody>
      </p:sp>
      <p:sp>
        <p:nvSpPr>
          <p:cNvPr id="9" name="AutoShape 10" descr="http://www.auktionshilfe.info/attachment/77-ch-pic-1227-jpg/"/>
          <p:cNvSpPr>
            <a:spLocks noChangeAspect="1" noChangeArrowheads="1"/>
          </p:cNvSpPr>
          <p:nvPr/>
        </p:nvSpPr>
        <p:spPr bwMode="auto">
          <a:xfrm>
            <a:off x="155575" y="-1957388"/>
            <a:ext cx="4286250" cy="40862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pic>
        <p:nvPicPr>
          <p:cNvPr id="6146" name="Picture 2" descr="Bildergebnis für password brute forcing onl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698" y="1268760"/>
            <a:ext cx="3975045" cy="2063966"/>
          </a:xfrm>
          <a:prstGeom prst="rect">
            <a:avLst/>
          </a:prstGeom>
          <a:noFill/>
          <a:extLst>
            <a:ext uri="{909E8E84-426E-40DD-AFC4-6F175D3DCCD1}">
              <a14:hiddenFill xmlns:a14="http://schemas.microsoft.com/office/drawing/2010/main">
                <a:solidFill>
                  <a:srgbClr val="FFFFFF"/>
                </a:solidFill>
              </a14:hiddenFill>
            </a:ext>
          </a:extLst>
        </p:spPr>
      </p:pic>
      <p:pic>
        <p:nvPicPr>
          <p:cNvPr id="12" name="Grafik 11"/>
          <p:cNvPicPr>
            <a:picLocks noChangeAspect="1"/>
          </p:cNvPicPr>
          <p:nvPr/>
        </p:nvPicPr>
        <p:blipFill rotWithShape="1">
          <a:blip r:embed="rId4"/>
          <a:srcRect l="6005" r="8662"/>
          <a:stretch/>
        </p:blipFill>
        <p:spPr>
          <a:xfrm>
            <a:off x="4520112" y="1236969"/>
            <a:ext cx="4392489" cy="4908351"/>
          </a:xfrm>
          <a:prstGeom prst="rect">
            <a:avLst/>
          </a:prstGeom>
        </p:spPr>
      </p:pic>
      <p:sp>
        <p:nvSpPr>
          <p:cNvPr id="3" name="Textfeld 2"/>
          <p:cNvSpPr txBox="1"/>
          <p:nvPr/>
        </p:nvSpPr>
        <p:spPr bwMode="auto">
          <a:xfrm>
            <a:off x="1854842" y="4295192"/>
            <a:ext cx="1175004" cy="701731"/>
          </a:xfrm>
          <a:prstGeom prst="rect">
            <a:avLst/>
          </a:prstGeom>
          <a:solidFill>
            <a:schemeClr val="bg1">
              <a:alpha val="79999"/>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lIns="234000" rtlCol="0" anchor="ctr">
            <a:spAutoFit/>
          </a:bodyPr>
          <a:lstStyle/>
          <a:p>
            <a:pPr eaLnBrk="1" hangingPunct="1">
              <a:lnSpc>
                <a:spcPct val="90000"/>
              </a:lnSpc>
              <a:spcAft>
                <a:spcPts val="525"/>
              </a:spcAft>
              <a:buSzPct val="119000"/>
            </a:pPr>
            <a:r>
              <a:rPr lang="en-GB" sz="4400" dirty="0" smtClean="0"/>
              <a:t>OR</a:t>
            </a:r>
            <a:endParaRPr lang="en-GB" sz="4400" dirty="0"/>
          </a:p>
        </p:txBody>
      </p:sp>
      <p:sp>
        <p:nvSpPr>
          <p:cNvPr id="14" name="Datumsplatzhalter 13"/>
          <p:cNvSpPr>
            <a:spLocks noGrp="1"/>
          </p:cNvSpPr>
          <p:nvPr>
            <p:ph type="dt" sz="half" idx="2"/>
          </p:nvPr>
        </p:nvSpPr>
        <p:spPr/>
        <p:txBody>
          <a:bodyPr/>
          <a:lstStyle/>
          <a:p>
            <a:pPr>
              <a:defRPr/>
            </a:pPr>
            <a:r>
              <a:rPr lang="en-US" smtClean="0"/>
              <a:t>version 1.0</a:t>
            </a:r>
            <a:endParaRPr lang="de-DE" dirty="0"/>
          </a:p>
        </p:txBody>
      </p:sp>
      <p:sp>
        <p:nvSpPr>
          <p:cNvPr id="16" name="Fußzeilenplatzhalter 15"/>
          <p:cNvSpPr>
            <a:spLocks noGrp="1"/>
          </p:cNvSpPr>
          <p:nvPr>
            <p:ph type="ftr" sz="quarter" idx="3"/>
          </p:nvPr>
        </p:nvSpPr>
        <p:spPr/>
        <p:txBody>
          <a:bodyPr/>
          <a:lstStyle/>
          <a:p>
            <a:pPr>
              <a:defRPr/>
            </a:pPr>
            <a:r>
              <a:rPr lang="en-GB" smtClean="0"/>
              <a:t>in cooperation with Swiss Cyber Storm and ZHAW</a:t>
            </a:r>
            <a:endParaRPr lang="de-DE" dirty="0"/>
          </a:p>
        </p:txBody>
      </p:sp>
      <p:sp>
        <p:nvSpPr>
          <p:cNvPr id="17" name="Foliennummernplatzhalter 16"/>
          <p:cNvSpPr>
            <a:spLocks noGrp="1"/>
          </p:cNvSpPr>
          <p:nvPr>
            <p:ph type="sldNum" sz="quarter" idx="16"/>
          </p:nvPr>
        </p:nvSpPr>
        <p:spPr/>
        <p:txBody>
          <a:bodyPr/>
          <a:lstStyle/>
          <a:p>
            <a:pPr>
              <a:defRPr/>
            </a:pPr>
            <a:fld id="{BAA78AF3-78EF-482D-AE1C-F0F2E9F7DBE8}" type="slidenum">
              <a:rPr lang="de-DE" smtClean="0"/>
              <a:pPr>
                <a:defRPr/>
              </a:pPr>
              <a:t>8</a:t>
            </a:fld>
            <a:endParaRPr lang="de-DE"/>
          </a:p>
        </p:txBody>
      </p:sp>
    </p:spTree>
    <p:extLst>
      <p:ext uri="{BB962C8B-B14F-4D97-AF65-F5344CB8AC3E}">
        <p14:creationId xmlns:p14="http://schemas.microsoft.com/office/powerpoint/2010/main" val="2334187200"/>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Inhaltsplatzhalter 9"/>
          <p:cNvSpPr>
            <a:spLocks noGrp="1"/>
          </p:cNvSpPr>
          <p:nvPr>
            <p:ph sz="quarter" idx="13"/>
          </p:nvPr>
        </p:nvSpPr>
        <p:spPr/>
        <p:txBody>
          <a:bodyPr/>
          <a:lstStyle/>
          <a:p>
            <a:r>
              <a:rPr lang="en-GB" dirty="0" smtClean="0"/>
              <a:t>Use common usernames and passwords </a:t>
            </a:r>
          </a:p>
          <a:p>
            <a:r>
              <a:rPr lang="en-GB" dirty="0" smtClean="0"/>
              <a:t>Find out if user exists, try all passwords </a:t>
            </a:r>
            <a:endParaRPr lang="en-GB" dirty="0"/>
          </a:p>
        </p:txBody>
      </p:sp>
      <p:sp>
        <p:nvSpPr>
          <p:cNvPr id="7" name="Titel 6"/>
          <p:cNvSpPr>
            <a:spLocks noGrp="1"/>
          </p:cNvSpPr>
          <p:nvPr>
            <p:ph type="title"/>
          </p:nvPr>
        </p:nvSpPr>
        <p:spPr/>
        <p:txBody>
          <a:bodyPr/>
          <a:lstStyle/>
          <a:p>
            <a:r>
              <a:rPr lang="en-GB" smtClean="0"/>
              <a:t>Brute Force – Find Username and Password</a:t>
            </a:r>
            <a:endParaRPr lang="en-GB" dirty="0"/>
          </a:p>
        </p:txBody>
      </p:sp>
      <p:pic>
        <p:nvPicPr>
          <p:cNvPr id="12" name="Picture 2" descr="Image result for ssh brute force log"/>
          <p:cNvPicPr>
            <a:picLocks noChangeAspect="1" noChangeArrowheads="1"/>
          </p:cNvPicPr>
          <p:nvPr/>
        </p:nvPicPr>
        <p:blipFill rotWithShape="1">
          <a:blip r:embed="rId3">
            <a:extLst>
              <a:ext uri="{28A0092B-C50C-407E-A947-70E740481C1C}">
                <a14:useLocalDpi xmlns:a14="http://schemas.microsoft.com/office/drawing/2010/main" val="0"/>
              </a:ext>
            </a:extLst>
          </a:blip>
          <a:srcRect t="5387"/>
          <a:stretch/>
        </p:blipFill>
        <p:spPr bwMode="auto">
          <a:xfrm>
            <a:off x="384699" y="2489709"/>
            <a:ext cx="8271356" cy="3456384"/>
          </a:xfrm>
          <a:prstGeom prst="rect">
            <a:avLst/>
          </a:prstGeom>
          <a:noFill/>
          <a:extLst>
            <a:ext uri="{909E8E84-426E-40DD-AFC4-6F175D3DCCD1}">
              <a14:hiddenFill xmlns:a14="http://schemas.microsoft.com/office/drawing/2010/main">
                <a:solidFill>
                  <a:srgbClr val="FFFFFF"/>
                </a:solidFill>
              </a14:hiddenFill>
            </a:ext>
          </a:extLst>
        </p:spPr>
      </p:pic>
      <p:sp>
        <p:nvSpPr>
          <p:cNvPr id="13" name="Rechteck 12"/>
          <p:cNvSpPr/>
          <p:nvPr/>
        </p:nvSpPr>
        <p:spPr>
          <a:xfrm>
            <a:off x="2483768" y="2420888"/>
            <a:ext cx="2736304" cy="3600400"/>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pic>
        <p:nvPicPr>
          <p:cNvPr id="14" name="Picture 2" descr="Bildergebnis für password brute forcing onl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4162" y="1299957"/>
            <a:ext cx="1855964" cy="963674"/>
          </a:xfrm>
          <a:prstGeom prst="rect">
            <a:avLst/>
          </a:prstGeom>
          <a:noFill/>
          <a:extLst>
            <a:ext uri="{909E8E84-426E-40DD-AFC4-6F175D3DCCD1}">
              <a14:hiddenFill xmlns:a14="http://schemas.microsoft.com/office/drawing/2010/main">
                <a:solidFill>
                  <a:srgbClr val="FFFFFF"/>
                </a:solidFill>
              </a14:hiddenFill>
            </a:ext>
          </a:extLst>
        </p:spPr>
      </p:pic>
      <p:sp>
        <p:nvSpPr>
          <p:cNvPr id="21" name="Datumsplatzhalter 20"/>
          <p:cNvSpPr>
            <a:spLocks noGrp="1"/>
          </p:cNvSpPr>
          <p:nvPr>
            <p:ph type="dt" sz="half" idx="2"/>
          </p:nvPr>
        </p:nvSpPr>
        <p:spPr/>
        <p:txBody>
          <a:bodyPr/>
          <a:lstStyle/>
          <a:p>
            <a:pPr>
              <a:defRPr/>
            </a:pPr>
            <a:r>
              <a:rPr lang="en-US" smtClean="0"/>
              <a:t>version 1.0</a:t>
            </a:r>
            <a:endParaRPr lang="de-DE" dirty="0"/>
          </a:p>
        </p:txBody>
      </p:sp>
      <p:sp>
        <p:nvSpPr>
          <p:cNvPr id="23" name="Fußzeilenplatzhalter 22"/>
          <p:cNvSpPr>
            <a:spLocks noGrp="1"/>
          </p:cNvSpPr>
          <p:nvPr>
            <p:ph type="ftr" sz="quarter" idx="3"/>
          </p:nvPr>
        </p:nvSpPr>
        <p:spPr/>
        <p:txBody>
          <a:bodyPr/>
          <a:lstStyle/>
          <a:p>
            <a:pPr>
              <a:defRPr/>
            </a:pPr>
            <a:r>
              <a:rPr lang="en-GB" smtClean="0"/>
              <a:t>in cooperation with Swiss Cyber Storm and ZHAW</a:t>
            </a:r>
            <a:endParaRPr lang="de-DE" dirty="0"/>
          </a:p>
        </p:txBody>
      </p:sp>
      <p:sp>
        <p:nvSpPr>
          <p:cNvPr id="24" name="Foliennummernplatzhalter 23"/>
          <p:cNvSpPr>
            <a:spLocks noGrp="1"/>
          </p:cNvSpPr>
          <p:nvPr>
            <p:ph type="sldNum" sz="quarter" idx="12"/>
          </p:nvPr>
        </p:nvSpPr>
        <p:spPr/>
        <p:txBody>
          <a:bodyPr/>
          <a:lstStyle/>
          <a:p>
            <a:pPr>
              <a:defRPr/>
            </a:pPr>
            <a:fld id="{BAA78AF3-78EF-482D-AE1C-F0F2E9F7DBE8}" type="slidenum">
              <a:rPr lang="de-DE" smtClean="0"/>
              <a:pPr>
                <a:defRPr/>
              </a:pPr>
              <a:t>9</a:t>
            </a:fld>
            <a:endParaRPr lang="de-DE"/>
          </a:p>
        </p:txBody>
      </p:sp>
    </p:spTree>
    <p:extLst>
      <p:ext uri="{BB962C8B-B14F-4D97-AF65-F5344CB8AC3E}">
        <p14:creationId xmlns:p14="http://schemas.microsoft.com/office/powerpoint/2010/main" val="2411028372"/>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ZHAW_SoE_blau">
  <a:themeElements>
    <a:clrScheme name="SoE Farben">
      <a:dk1>
        <a:sysClr val="windowText" lastClr="000000"/>
      </a:dk1>
      <a:lt1>
        <a:sysClr val="window" lastClr="FFFFFF"/>
      </a:lt1>
      <a:dk2>
        <a:srgbClr val="2266AB"/>
      </a:dk2>
      <a:lt2>
        <a:srgbClr val="78786E"/>
      </a:lt2>
      <a:accent1>
        <a:srgbClr val="2266AB"/>
      </a:accent1>
      <a:accent2>
        <a:srgbClr val="CE003C"/>
      </a:accent2>
      <a:accent3>
        <a:srgbClr val="78786E"/>
      </a:accent3>
      <a:accent4>
        <a:srgbClr val="000000"/>
      </a:accent4>
      <a:accent5>
        <a:srgbClr val="FFFFFF"/>
      </a:accent5>
      <a:accent6>
        <a:srgbClr val="FFFFFF"/>
      </a:accent6>
      <a:hlink>
        <a:srgbClr val="0000FF"/>
      </a:hlink>
      <a:folHlink>
        <a:srgbClr val="0000F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keanos">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solidFill>
          <a:schemeClr val="bg1">
            <a:alpha val="79999"/>
          </a:schemeClr>
        </a:solidFill>
        <a:ln>
          <a:noFill/>
        </a:ln>
        <a:extLst>
          <a:ext uri="{91240B29-F687-4f45-9708-019B960494DF}">
            <a14:hiddenLine xmlns="" xmlns:a14="http://schemas.microsoft.com/office/drawing/2010/main" w="9525">
              <a:solidFill>
                <a:srgbClr val="000000"/>
              </a:solidFill>
              <a:miter lim="800000"/>
              <a:headEnd/>
              <a:tailEnd/>
            </a14:hiddenLine>
          </a:ext>
        </a:extLst>
      </a:spPr>
      <a:bodyPr wrap="square" lIns="234000" anchor="ctr">
        <a:spAutoFit/>
      </a:bodyPr>
      <a:lstStyle>
        <a:defPPr eaLnBrk="1" hangingPunct="1">
          <a:lnSpc>
            <a:spcPct val="90000"/>
          </a:lnSpc>
          <a:spcAft>
            <a:spcPts val="525"/>
          </a:spcAft>
          <a:buSzPct val="119000"/>
          <a:buFont typeface="Symbol" pitchFamily="18" charset="2"/>
          <a:buChar char="-"/>
          <a:defRPr sz="2000" dirty="0"/>
        </a:defPPr>
      </a:lstStyle>
    </a:txDef>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1 6 " ? > < D o c u m e n t S e t t i n g s   x m l n s : x s i = " h t t p : / / w w w . w 3 . o r g / 2 0 0 1 / X M L S c h e m a - i n s t a n c e "   x m l n s : x s d = " h t t p : / / w w w . w 3 . o r g / 2 0 0 1 / X M L S c h e m a "   x m l n s = " h t t p : / / w w w . z h a w . c h / A c c e s s i b i l i t y A d d I n " >  
     < C h e c k R e a d i n g O r d e r > t r u e < / C h e c k R e a d i n g O r d e r >  
     < C h e c k T a b l e H e a d e r > t r u e < / C h e c k T a b l e H e a d e r >  
     < C h e c k S l i d e T i t l e > t r u e < / C h e c k S l i d e T i t l e >  
     < C h e c k L a n g u a g e S e t t i n g > t r u e < / C h e c k L a n g u a g e S e t t i n g >  
     < C h e c k A l t T e x t > t r u e < / C h e c k A l t T e x t >  
     < C h e c k T e x t S i z e > f a l s e < / C h e c k T e x t S i z e >  
     < C h e c k S c r e e n T i p > f a l s e < / C h e c k S c r e e n T i p >  
     < S h o w S h a p e N a m e C o l u m n > f a l s e < / S h o w S h a p e N a m e C o l u m n >  
     < S h o w I s s u e D e s c r i p t i o n > t r u e < / S h o w I s s u e D e s c r i p t i o n >  
 < / D o c u m e n t S e t t i n g s > 
</file>

<file path=customXml/itemProps1.xml><?xml version="1.0" encoding="utf-8"?>
<ds:datastoreItem xmlns:ds="http://schemas.openxmlformats.org/officeDocument/2006/customXml" ds:itemID="{50F820CD-7D15-4232-83B2-50C7C9A08162}">
  <ds:schemaRefs>
    <ds:schemaRef ds:uri="http://www.w3.org/2001/XMLSchema"/>
    <ds:schemaRef ds:uri="http://www.zhaw.ch/AccessibilityAddIn"/>
  </ds:schemaRefs>
</ds:datastoreItem>
</file>

<file path=docProps/app.xml><?xml version="1.0" encoding="utf-8"?>
<Properties xmlns="http://schemas.openxmlformats.org/officeDocument/2006/extended-properties" xmlns:vt="http://schemas.openxmlformats.org/officeDocument/2006/docPropsVTypes">
  <Template/>
  <TotalTime>11</TotalTime>
  <Words>5311</Words>
  <Application>Microsoft Macintosh PowerPoint</Application>
  <PresentationFormat>On-screen Show (4:3)</PresentationFormat>
  <Paragraphs>652</Paragraphs>
  <Slides>46</Slides>
  <Notes>40</Notes>
  <HiddenSlides>11</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46</vt:i4>
      </vt:variant>
    </vt:vector>
  </HeadingPairs>
  <TitlesOfParts>
    <vt:vector size="56" baseType="lpstr">
      <vt:lpstr>Arial Rounded MT Bold</vt:lpstr>
      <vt:lpstr>Calibri</vt:lpstr>
      <vt:lpstr>ＭＳ Ｐゴシック</vt:lpstr>
      <vt:lpstr>Symbol</vt:lpstr>
      <vt:lpstr>Tahoma</vt:lpstr>
      <vt:lpstr>Wingdings</vt:lpstr>
      <vt:lpstr>Arial</vt:lpstr>
      <vt:lpstr>1_ZHAW_SoE_blau</vt:lpstr>
      <vt:lpstr>Visio</vt:lpstr>
      <vt:lpstr>Document</vt:lpstr>
      <vt:lpstr>Awareness</vt:lpstr>
      <vt:lpstr>Your Activities in the Cyber Space</vt:lpstr>
      <vt:lpstr>What are the Threats in the Cyber Space?</vt:lpstr>
      <vt:lpstr>Hijacking User Accounts</vt:lpstr>
      <vt:lpstr>User Accounts - Survey</vt:lpstr>
      <vt:lpstr>Attack Vectors</vt:lpstr>
      <vt:lpstr>Hijacking User Accounts</vt:lpstr>
      <vt:lpstr>Basic Attack Strategies</vt:lpstr>
      <vt:lpstr>Brute Force – Find Username and Password</vt:lpstr>
      <vt:lpstr>Exploit and Circumvent Protections</vt:lpstr>
      <vt:lpstr>Hashed Passwords</vt:lpstr>
      <vt:lpstr>Getting the Plaintext Passwords</vt:lpstr>
      <vt:lpstr>Discussion</vt:lpstr>
      <vt:lpstr>To the rescue: Strong Passwords?</vt:lpstr>
      <vt:lpstr>To the rescue: Strong Passwords!</vt:lpstr>
      <vt:lpstr>Selecting Strong Passwords</vt:lpstr>
      <vt:lpstr>Remembering Strong Passwords</vt:lpstr>
      <vt:lpstr>Handling Passwords</vt:lpstr>
      <vt:lpstr>Handling Passwords</vt:lpstr>
      <vt:lpstr>Shoulder-Surfing – Solution</vt:lpstr>
      <vt:lpstr>Can You Spot the Problem?</vt:lpstr>
      <vt:lpstr>Hijacking User Accounts </vt:lpstr>
      <vt:lpstr>An E-Mail from Apple</vt:lpstr>
      <vt:lpstr>Classic E-Mail Phishing Attack</vt:lpstr>
      <vt:lpstr>Another Example</vt:lpstr>
      <vt:lpstr>Writing Phishing E-Mails is Easy…</vt:lpstr>
      <vt:lpstr>Creating and Sending a Phishing Mail</vt:lpstr>
      <vt:lpstr>Creating and Sending a Phishing Mail (1)</vt:lpstr>
      <vt:lpstr>Creating and Sending a Phishing Mail (2)</vt:lpstr>
      <vt:lpstr>Creating and Sending a Phishing Mail (3)</vt:lpstr>
      <vt:lpstr>Recognizing Phishing E-Mails</vt:lpstr>
      <vt:lpstr>Recognizing Phishing E-Mails (1)</vt:lpstr>
      <vt:lpstr>Recognizing Phishing E-Mails (2)</vt:lpstr>
      <vt:lpstr>Recognizing Phishing E-Mails (3)</vt:lpstr>
      <vt:lpstr>Recognizing Phishing E-Mails (4)</vt:lpstr>
      <vt:lpstr>Recognizing Phishing E-Mails (5)</vt:lpstr>
      <vt:lpstr>Summary – Phishing E-Mails</vt:lpstr>
      <vt:lpstr>Phishing in General</vt:lpstr>
      <vt:lpstr>Social Engineering</vt:lpstr>
      <vt:lpstr>Phishing – One Final Example</vt:lpstr>
      <vt:lpstr>First Line of Defence – Use Your Common Sense!</vt:lpstr>
      <vt:lpstr>Second Line of Defence: Trust but verify!</vt:lpstr>
      <vt:lpstr>Hijacking User Accounts </vt:lpstr>
      <vt:lpstr>Using Malware to Hijack User Accounts</vt:lpstr>
      <vt:lpstr>The Trick…</vt:lpstr>
      <vt:lpstr>Questions</vt:lpstr>
    </vt:vector>
  </TitlesOfParts>
  <Company>zhaw</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Kleefoot Matthias (klef)</dc:creator>
  <cp:lastModifiedBy>Microsoft Office User</cp:lastModifiedBy>
  <cp:revision>1265</cp:revision>
  <cp:lastPrinted>2015-06-24T06:15:40Z</cp:lastPrinted>
  <dcterms:created xsi:type="dcterms:W3CDTF">2009-06-15T09:56:27Z</dcterms:created>
  <dcterms:modified xsi:type="dcterms:W3CDTF">2017-01-09T12:34:54Z</dcterms:modified>
</cp:coreProperties>
</file>